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6667" y="1210325"/>
            <a:ext cx="3312941" cy="119275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577072" y="3336035"/>
            <a:ext cx="3291840" cy="3200400"/>
          </a:xfrm>
          <a:custGeom>
            <a:avLst/>
            <a:gdLst/>
            <a:ahLst/>
            <a:cxnLst/>
            <a:rect l="l" t="t" r="r" b="b"/>
            <a:pathLst>
              <a:path w="3291840" h="3200400">
                <a:moveTo>
                  <a:pt x="3291840" y="0"/>
                </a:moveTo>
                <a:lnTo>
                  <a:pt x="0" y="3200400"/>
                </a:lnTo>
                <a:lnTo>
                  <a:pt x="3291840" y="3200400"/>
                </a:lnTo>
                <a:lnTo>
                  <a:pt x="32918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42365" y="624078"/>
            <a:ext cx="10906125" cy="5608320"/>
          </a:xfrm>
          <a:custGeom>
            <a:avLst/>
            <a:gdLst/>
            <a:ahLst/>
            <a:cxnLst/>
            <a:rect l="l" t="t" r="r" b="b"/>
            <a:pathLst>
              <a:path w="10906125" h="5608320">
                <a:moveTo>
                  <a:pt x="0" y="0"/>
                </a:moveTo>
                <a:lnTo>
                  <a:pt x="10905744" y="0"/>
                </a:lnTo>
                <a:lnTo>
                  <a:pt x="10905744" y="5608320"/>
                </a:lnTo>
                <a:lnTo>
                  <a:pt x="0" y="5608320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3E3E3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68042" y="2654978"/>
            <a:ext cx="9455914" cy="112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68041" y="4287268"/>
            <a:ext cx="9455917" cy="1306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808080">
              <a:alpha val="30194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0" y="432828"/>
            <a:ext cx="11369039" cy="602893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77012" y="480060"/>
            <a:ext cx="11238230" cy="5897880"/>
          </a:xfrm>
          <a:custGeom>
            <a:avLst/>
            <a:gdLst/>
            <a:ahLst/>
            <a:cxnLst/>
            <a:rect l="l" t="t" r="r" b="b"/>
            <a:pathLst>
              <a:path w="11238230" h="5897880">
                <a:moveTo>
                  <a:pt x="11237976" y="0"/>
                </a:moveTo>
                <a:lnTo>
                  <a:pt x="0" y="0"/>
                </a:lnTo>
                <a:lnTo>
                  <a:pt x="0" y="5897880"/>
                </a:lnTo>
                <a:lnTo>
                  <a:pt x="11237976" y="5897880"/>
                </a:lnTo>
                <a:lnTo>
                  <a:pt x="112379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0571" y="392619"/>
            <a:ext cx="9890856" cy="1300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3229" y="2215009"/>
            <a:ext cx="10545541" cy="414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Slusher@aceanj.com" TargetMode="Externa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s://www.nj.gov/dca/divisions/dhcr/offices/docs/nrtc/guide_doc_for_business_entities.pdf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New</a:t>
            </a:r>
            <a:r>
              <a:rPr dirty="0" spc="-70"/>
              <a:t> </a:t>
            </a:r>
            <a:r>
              <a:rPr dirty="0"/>
              <a:t>Jersey</a:t>
            </a:r>
            <a:r>
              <a:rPr dirty="0" spc="-65"/>
              <a:t> </a:t>
            </a:r>
            <a:r>
              <a:rPr dirty="0"/>
              <a:t>Department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60"/>
              <a:t> </a:t>
            </a:r>
            <a:r>
              <a:rPr dirty="0"/>
              <a:t>Community</a:t>
            </a:r>
            <a:r>
              <a:rPr dirty="0" spc="-30"/>
              <a:t> </a:t>
            </a:r>
            <a:r>
              <a:rPr dirty="0" spc="-10"/>
              <a:t>Affairs </a:t>
            </a:r>
            <a:r>
              <a:rPr dirty="0"/>
              <a:t>Neighborhood</a:t>
            </a:r>
            <a:r>
              <a:rPr dirty="0" spc="-75"/>
              <a:t> </a:t>
            </a:r>
            <a:r>
              <a:rPr dirty="0" spc="-10"/>
              <a:t>Revitalization</a:t>
            </a:r>
            <a:r>
              <a:rPr dirty="0" spc="-60"/>
              <a:t> </a:t>
            </a:r>
            <a:r>
              <a:rPr dirty="0" spc="-65"/>
              <a:t>Tax</a:t>
            </a:r>
            <a:r>
              <a:rPr dirty="0" spc="-90"/>
              <a:t> </a:t>
            </a:r>
            <a:r>
              <a:rPr dirty="0"/>
              <a:t>Credit</a:t>
            </a:r>
            <a:r>
              <a:rPr dirty="0" spc="-85"/>
              <a:t> </a:t>
            </a:r>
            <a:r>
              <a:rPr dirty="0" spc="-30"/>
              <a:t>Program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/>
              <a:t>Ducktown</a:t>
            </a:r>
            <a:r>
              <a:rPr dirty="0" spc="-95"/>
              <a:t> </a:t>
            </a:r>
            <a:r>
              <a:rPr dirty="0" spc="-25"/>
              <a:t>Revitalization</a:t>
            </a:r>
            <a:r>
              <a:rPr dirty="0" spc="-110"/>
              <a:t> </a:t>
            </a:r>
            <a:r>
              <a:rPr dirty="0" spc="-10"/>
              <a:t>Economic</a:t>
            </a:r>
            <a:r>
              <a:rPr dirty="0" spc="-95"/>
              <a:t> </a:t>
            </a:r>
            <a:r>
              <a:rPr dirty="0" spc="-10"/>
              <a:t>Development</a:t>
            </a:r>
            <a:r>
              <a:rPr dirty="0" spc="-75"/>
              <a:t> </a:t>
            </a:r>
            <a:r>
              <a:rPr dirty="0" spc="-10"/>
              <a:t>Corporation Atlantic</a:t>
            </a:r>
            <a:r>
              <a:rPr dirty="0" spc="-105"/>
              <a:t> </a:t>
            </a:r>
            <a:r>
              <a:rPr dirty="0"/>
              <a:t>County</a:t>
            </a:r>
            <a:r>
              <a:rPr dirty="0" spc="-105"/>
              <a:t> </a:t>
            </a:r>
            <a:r>
              <a:rPr dirty="0" spc="-10"/>
              <a:t>Economic</a:t>
            </a:r>
            <a:r>
              <a:rPr dirty="0" spc="-105"/>
              <a:t> </a:t>
            </a:r>
            <a:r>
              <a:rPr dirty="0" spc="-10"/>
              <a:t>Alliance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5389" y="745313"/>
            <a:ext cx="1954225" cy="18608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11480" y="432828"/>
            <a:ext cx="11369040" cy="6029325"/>
            <a:chOff x="411480" y="432828"/>
            <a:chExt cx="11369040" cy="60293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8428" y="643128"/>
              <a:ext cx="4303775" cy="5571743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133856" y="638556"/>
              <a:ext cx="4312920" cy="5581015"/>
            </a:xfrm>
            <a:custGeom>
              <a:avLst/>
              <a:gdLst/>
              <a:ahLst/>
              <a:cxnLst/>
              <a:rect l="l" t="t" r="r" b="b"/>
              <a:pathLst>
                <a:path w="4312920" h="5581015">
                  <a:moveTo>
                    <a:pt x="0" y="0"/>
                  </a:moveTo>
                  <a:lnTo>
                    <a:pt x="4312920" y="0"/>
                  </a:lnTo>
                  <a:lnTo>
                    <a:pt x="4312920" y="5580888"/>
                  </a:lnTo>
                  <a:lnTo>
                    <a:pt x="0" y="5580888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079236" y="1143000"/>
              <a:ext cx="0" cy="4572000"/>
            </a:xfrm>
            <a:custGeom>
              <a:avLst/>
              <a:gdLst/>
              <a:ahLst/>
              <a:cxnLst/>
              <a:rect l="l" t="t" r="r" b="b"/>
              <a:pathLst>
                <a:path w="0" h="4572000">
                  <a:moveTo>
                    <a:pt x="0" y="0"/>
                  </a:moveTo>
                  <a:lnTo>
                    <a:pt x="0" y="4572000"/>
                  </a:lnTo>
                </a:path>
              </a:pathLst>
            </a:custGeom>
            <a:ln w="6096">
              <a:solidFill>
                <a:srgbClr val="4D4D4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49795" y="643128"/>
              <a:ext cx="4303775" cy="5571743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745224" y="638556"/>
              <a:ext cx="4312920" cy="5581015"/>
            </a:xfrm>
            <a:custGeom>
              <a:avLst/>
              <a:gdLst/>
              <a:ahLst/>
              <a:cxnLst/>
              <a:rect l="l" t="t" r="r" b="b"/>
              <a:pathLst>
                <a:path w="4312920" h="5581015">
                  <a:moveTo>
                    <a:pt x="0" y="0"/>
                  </a:moveTo>
                  <a:lnTo>
                    <a:pt x="4312920" y="0"/>
                  </a:lnTo>
                  <a:lnTo>
                    <a:pt x="4312920" y="5580888"/>
                  </a:lnTo>
                  <a:lnTo>
                    <a:pt x="0" y="5580888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11480" y="432828"/>
            <a:ext cx="11369040" cy="6029325"/>
            <a:chOff x="411480" y="432828"/>
            <a:chExt cx="11369040" cy="60293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8428" y="644652"/>
              <a:ext cx="4303775" cy="5568695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133856" y="640080"/>
              <a:ext cx="4312920" cy="5577840"/>
            </a:xfrm>
            <a:custGeom>
              <a:avLst/>
              <a:gdLst/>
              <a:ahLst/>
              <a:cxnLst/>
              <a:rect l="l" t="t" r="r" b="b"/>
              <a:pathLst>
                <a:path w="4312920" h="5577840">
                  <a:moveTo>
                    <a:pt x="0" y="0"/>
                  </a:moveTo>
                  <a:lnTo>
                    <a:pt x="4312920" y="0"/>
                  </a:lnTo>
                  <a:lnTo>
                    <a:pt x="4312920" y="5577840"/>
                  </a:lnTo>
                  <a:lnTo>
                    <a:pt x="0" y="557784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079236" y="1143000"/>
              <a:ext cx="0" cy="4572000"/>
            </a:xfrm>
            <a:custGeom>
              <a:avLst/>
              <a:gdLst/>
              <a:ahLst/>
              <a:cxnLst/>
              <a:rect l="l" t="t" r="r" b="b"/>
              <a:pathLst>
                <a:path w="0" h="4572000">
                  <a:moveTo>
                    <a:pt x="0" y="0"/>
                  </a:moveTo>
                  <a:lnTo>
                    <a:pt x="0" y="4572000"/>
                  </a:lnTo>
                </a:path>
              </a:pathLst>
            </a:custGeom>
            <a:ln w="6096">
              <a:solidFill>
                <a:srgbClr val="4D4D4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49795" y="644652"/>
              <a:ext cx="4303775" cy="556869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745224" y="640080"/>
              <a:ext cx="4312920" cy="5577840"/>
            </a:xfrm>
            <a:custGeom>
              <a:avLst/>
              <a:gdLst/>
              <a:ahLst/>
              <a:cxnLst/>
              <a:rect l="l" t="t" r="r" b="b"/>
              <a:pathLst>
                <a:path w="4312920" h="5577840">
                  <a:moveTo>
                    <a:pt x="0" y="0"/>
                  </a:moveTo>
                  <a:lnTo>
                    <a:pt x="4312920" y="0"/>
                  </a:lnTo>
                  <a:lnTo>
                    <a:pt x="4312920" y="5577840"/>
                  </a:lnTo>
                  <a:lnTo>
                    <a:pt x="0" y="557784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7669" y="1022342"/>
            <a:ext cx="411289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Assistance</a:t>
            </a:r>
            <a:r>
              <a:rPr dirty="0" spc="-135"/>
              <a:t> </a:t>
            </a:r>
            <a:r>
              <a:rPr dirty="0" spc="-10"/>
              <a:t>Hotline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27670" y="2415032"/>
            <a:ext cx="4321810" cy="3683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Max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Slusher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</a:pPr>
            <a:r>
              <a:rPr dirty="0" sz="2400">
                <a:latin typeface="Calibri"/>
                <a:cs typeface="Calibri"/>
              </a:rPr>
              <a:t>Director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Business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Development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</a:pPr>
            <a:r>
              <a:rPr dirty="0" sz="2400" b="1">
                <a:latin typeface="Calibri"/>
                <a:cs typeface="Calibri"/>
              </a:rPr>
              <a:t>Atlantic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County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Economic</a:t>
            </a:r>
            <a:r>
              <a:rPr dirty="0" sz="2400" spc="-9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Alliance </a:t>
            </a:r>
            <a:r>
              <a:rPr dirty="0" sz="2400">
                <a:latin typeface="Calibri"/>
                <a:cs typeface="Calibri"/>
              </a:rPr>
              <a:t>600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Aviation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Research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Boulevard </a:t>
            </a:r>
            <a:r>
              <a:rPr dirty="0" sz="2400">
                <a:latin typeface="Calibri"/>
                <a:cs typeface="Calibri"/>
              </a:rPr>
              <a:t>Suite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120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60"/>
              </a:lnSpc>
              <a:tabLst>
                <a:tab pos="3200400" algn="l"/>
              </a:tabLst>
            </a:pPr>
            <a:r>
              <a:rPr dirty="0" sz="2400">
                <a:latin typeface="Calibri"/>
                <a:cs typeface="Calibri"/>
              </a:rPr>
              <a:t>Egg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Harbor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Township, </a:t>
            </a:r>
            <a:r>
              <a:rPr dirty="0" sz="2400" spc="-25">
                <a:latin typeface="Calibri"/>
                <a:cs typeface="Calibri"/>
              </a:rPr>
              <a:t>NJ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10">
                <a:latin typeface="Calibri"/>
                <a:cs typeface="Calibri"/>
              </a:rPr>
              <a:t>08234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spc="-10">
                <a:latin typeface="Calibri"/>
                <a:cs typeface="Calibri"/>
              </a:rPr>
              <a:t>609-335-</a:t>
            </a:r>
            <a:r>
              <a:rPr dirty="0" sz="2400" spc="-20">
                <a:latin typeface="Calibri"/>
                <a:cs typeface="Calibri"/>
              </a:rPr>
              <a:t>2869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spc="-10">
                <a:latin typeface="Calibri"/>
                <a:cs typeface="Calibri"/>
                <a:hlinkClick r:id="rId2"/>
              </a:rPr>
              <a:t>MSlusher@aceanj.com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092952" y="0"/>
            <a:ext cx="6099175" cy="6858000"/>
            <a:chOff x="6092952" y="0"/>
            <a:chExt cx="6099175" cy="6858000"/>
          </a:xfrm>
        </p:grpSpPr>
        <p:sp>
          <p:nvSpPr>
            <p:cNvPr id="5" name="object 5" descr=""/>
            <p:cNvSpPr/>
            <p:nvPr/>
          </p:nvSpPr>
          <p:spPr>
            <a:xfrm>
              <a:off x="6092952" y="0"/>
              <a:ext cx="6099175" cy="6858000"/>
            </a:xfrm>
            <a:custGeom>
              <a:avLst/>
              <a:gdLst/>
              <a:ahLst/>
              <a:cxnLst/>
              <a:rect l="l" t="t" r="r" b="b"/>
              <a:pathLst>
                <a:path w="6099175" h="6858000">
                  <a:moveTo>
                    <a:pt x="609904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9048" y="6858000"/>
                  </a:lnTo>
                  <a:lnTo>
                    <a:pt x="6099048" y="0"/>
                  </a:lnTo>
                  <a:close/>
                </a:path>
              </a:pathLst>
            </a:custGeom>
            <a:solidFill>
              <a:srgbClr val="C8CAC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13576" y="513588"/>
              <a:ext cx="5257799" cy="586587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577584" y="557783"/>
              <a:ext cx="5130165" cy="5739765"/>
            </a:xfrm>
            <a:custGeom>
              <a:avLst/>
              <a:gdLst/>
              <a:ahLst/>
              <a:cxnLst/>
              <a:rect l="l" t="t" r="r" b="b"/>
              <a:pathLst>
                <a:path w="5130165" h="5739765">
                  <a:moveTo>
                    <a:pt x="5129783" y="0"/>
                  </a:moveTo>
                  <a:lnTo>
                    <a:pt x="0" y="0"/>
                  </a:lnTo>
                  <a:lnTo>
                    <a:pt x="0" y="5739384"/>
                  </a:lnTo>
                  <a:lnTo>
                    <a:pt x="5129783" y="5739384"/>
                  </a:lnTo>
                  <a:lnTo>
                    <a:pt x="51297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577584" y="557783"/>
              <a:ext cx="5130165" cy="5739765"/>
            </a:xfrm>
            <a:custGeom>
              <a:avLst/>
              <a:gdLst/>
              <a:ahLst/>
              <a:cxnLst/>
              <a:rect l="l" t="t" r="r" b="b"/>
              <a:pathLst>
                <a:path w="5130165" h="5739765">
                  <a:moveTo>
                    <a:pt x="0" y="0"/>
                  </a:moveTo>
                  <a:lnTo>
                    <a:pt x="5129783" y="0"/>
                  </a:lnTo>
                  <a:lnTo>
                    <a:pt x="5129783" y="5739384"/>
                  </a:lnTo>
                  <a:lnTo>
                    <a:pt x="0" y="573938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C8CAC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20356" y="829055"/>
              <a:ext cx="3444239" cy="51968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2176" y="5193791"/>
            <a:ext cx="6367272" cy="114757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241356" y="5285284"/>
            <a:ext cx="5715635" cy="685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300" spc="-145" b="0" i="1">
                <a:latin typeface="Calibri Light"/>
                <a:cs typeface="Calibri Light"/>
              </a:rPr>
              <a:t>Thank</a:t>
            </a:r>
            <a:r>
              <a:rPr dirty="0" sz="4300" spc="-114" b="0" i="1">
                <a:latin typeface="Calibri Light"/>
                <a:cs typeface="Calibri Light"/>
              </a:rPr>
              <a:t> you</a:t>
            </a:r>
            <a:r>
              <a:rPr dirty="0" sz="4300" spc="-165" b="0" i="1">
                <a:latin typeface="Calibri Light"/>
                <a:cs typeface="Calibri Light"/>
              </a:rPr>
              <a:t> </a:t>
            </a:r>
            <a:r>
              <a:rPr dirty="0" sz="4300" spc="-110" b="0" i="1">
                <a:latin typeface="Calibri Light"/>
                <a:cs typeface="Calibri Light"/>
              </a:rPr>
              <a:t>for </a:t>
            </a:r>
            <a:r>
              <a:rPr dirty="0" sz="4300" spc="-120" b="0" i="1">
                <a:latin typeface="Calibri Light"/>
                <a:cs typeface="Calibri Light"/>
              </a:rPr>
              <a:t>your </a:t>
            </a:r>
            <a:r>
              <a:rPr dirty="0" sz="4300" spc="-85" b="0" i="1">
                <a:latin typeface="Calibri Light"/>
                <a:cs typeface="Calibri Light"/>
              </a:rPr>
              <a:t>support!</a:t>
            </a:r>
            <a:endParaRPr sz="4300">
              <a:latin typeface="Calibri Light"/>
              <a:cs typeface="Calibri Light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0"/>
            <a:ext cx="12192000" cy="4822190"/>
            <a:chOff x="0" y="0"/>
            <a:chExt cx="12192000" cy="4822190"/>
          </a:xfrm>
        </p:grpSpPr>
        <p:sp>
          <p:nvSpPr>
            <p:cNvPr id="5" name="object 5" descr=""/>
            <p:cNvSpPr/>
            <p:nvPr/>
          </p:nvSpPr>
          <p:spPr>
            <a:xfrm>
              <a:off x="0" y="0"/>
              <a:ext cx="12192000" cy="4822190"/>
            </a:xfrm>
            <a:custGeom>
              <a:avLst/>
              <a:gdLst/>
              <a:ahLst/>
              <a:cxnLst/>
              <a:rect l="l" t="t" r="r" b="b"/>
              <a:pathLst>
                <a:path w="12192000" h="4822190">
                  <a:moveTo>
                    <a:pt x="12192000" y="0"/>
                  </a:moveTo>
                  <a:lnTo>
                    <a:pt x="0" y="0"/>
                  </a:lnTo>
                  <a:lnTo>
                    <a:pt x="0" y="4821936"/>
                  </a:lnTo>
                  <a:lnTo>
                    <a:pt x="12192000" y="482193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C8CAC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0051" y="595883"/>
              <a:ext cx="8311895" cy="4008119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2004060" y="640080"/>
              <a:ext cx="8183880" cy="3881754"/>
            </a:xfrm>
            <a:custGeom>
              <a:avLst/>
              <a:gdLst/>
              <a:ahLst/>
              <a:cxnLst/>
              <a:rect l="l" t="t" r="r" b="b"/>
              <a:pathLst>
                <a:path w="8183880" h="3881754">
                  <a:moveTo>
                    <a:pt x="8183880" y="0"/>
                  </a:moveTo>
                  <a:lnTo>
                    <a:pt x="0" y="0"/>
                  </a:lnTo>
                  <a:lnTo>
                    <a:pt x="0" y="3881628"/>
                  </a:lnTo>
                  <a:lnTo>
                    <a:pt x="8183880" y="3881628"/>
                  </a:lnTo>
                  <a:lnTo>
                    <a:pt x="8183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004060" y="640080"/>
              <a:ext cx="8183880" cy="3881754"/>
            </a:xfrm>
            <a:custGeom>
              <a:avLst/>
              <a:gdLst/>
              <a:ahLst/>
              <a:cxnLst/>
              <a:rect l="l" t="t" r="r" b="b"/>
              <a:pathLst>
                <a:path w="8183880" h="3881754">
                  <a:moveTo>
                    <a:pt x="0" y="0"/>
                  </a:moveTo>
                  <a:lnTo>
                    <a:pt x="8183880" y="0"/>
                  </a:lnTo>
                  <a:lnTo>
                    <a:pt x="8183880" y="3881628"/>
                  </a:lnTo>
                  <a:lnTo>
                    <a:pt x="0" y="3881628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C8CAC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895" y="158495"/>
              <a:ext cx="10808207" cy="45049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527" y="263587"/>
            <a:ext cx="171958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Agenda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47077" y="1677043"/>
            <a:ext cx="5363845" cy="309372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Introductions/Welcome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NRTC</a:t>
            </a:r>
            <a:r>
              <a:rPr dirty="0" sz="2800" spc="-1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Program</a:t>
            </a:r>
            <a:r>
              <a:rPr dirty="0" sz="2800" spc="-1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Updates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Key</a:t>
            </a:r>
            <a:r>
              <a:rPr dirty="0" sz="2800" spc="-12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Dates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Short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Forms/Tax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Credit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Application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Confirm</a:t>
            </a:r>
            <a:r>
              <a:rPr dirty="0" sz="2800" spc="-1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Participation/Commitment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ACEA</a:t>
            </a:r>
            <a:r>
              <a:rPr dirty="0" sz="2800" spc="-114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Assistance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Hotline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8640" y="6027184"/>
            <a:ext cx="5963475" cy="76992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98919" y="1344167"/>
            <a:ext cx="4908803" cy="41711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5352" y="317527"/>
            <a:ext cx="974471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Neighborhood</a:t>
            </a:r>
            <a:r>
              <a:rPr dirty="0" sz="4000" spc="-180"/>
              <a:t> </a:t>
            </a:r>
            <a:r>
              <a:rPr dirty="0" sz="4000" spc="-25"/>
              <a:t>Revitalization</a:t>
            </a:r>
            <a:r>
              <a:rPr dirty="0" sz="4000" spc="-130"/>
              <a:t> </a:t>
            </a:r>
            <a:r>
              <a:rPr dirty="0" sz="4000" spc="-95"/>
              <a:t>Tax</a:t>
            </a:r>
            <a:r>
              <a:rPr dirty="0" sz="4000" spc="-135"/>
              <a:t> </a:t>
            </a:r>
            <a:r>
              <a:rPr dirty="0" sz="4000"/>
              <a:t>Credit</a:t>
            </a:r>
            <a:r>
              <a:rPr dirty="0" sz="4000" spc="-160"/>
              <a:t> </a:t>
            </a:r>
            <a:r>
              <a:rPr dirty="0" sz="4000" spc="-10"/>
              <a:t>Program</a:t>
            </a:r>
            <a:endParaRPr sz="4000"/>
          </a:p>
        </p:txBody>
      </p:sp>
      <p:sp>
        <p:nvSpPr>
          <p:cNvPr id="3" name="object 3" descr=""/>
          <p:cNvSpPr txBox="1"/>
          <p:nvPr/>
        </p:nvSpPr>
        <p:spPr>
          <a:xfrm>
            <a:off x="915352" y="1088608"/>
            <a:ext cx="31902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Calibri"/>
                <a:cs typeface="Calibri"/>
              </a:rPr>
              <a:t>Why</a:t>
            </a:r>
            <a:r>
              <a:rPr dirty="0" sz="3600" spc="-9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participate?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93532" y="1976200"/>
            <a:ext cx="6644640" cy="39897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323215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Atlantic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County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Economic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Alliance,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private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non-profit </a:t>
            </a:r>
            <a:r>
              <a:rPr dirty="0" sz="2000">
                <a:latin typeface="Calibri"/>
                <a:cs typeface="Calibri"/>
              </a:rPr>
              <a:t>economic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development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group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volunteered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bring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its </a:t>
            </a:r>
            <a:r>
              <a:rPr dirty="0" sz="2000">
                <a:latin typeface="Calibri"/>
                <a:cs typeface="Calibri"/>
              </a:rPr>
              <a:t>business,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economic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development,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redevelopment </a:t>
            </a:r>
            <a:r>
              <a:rPr dirty="0" sz="2000">
                <a:latin typeface="Calibri"/>
                <a:cs typeface="Calibri"/>
              </a:rPr>
              <a:t>experience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Ducktown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Neighborhood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Atlantic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City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to </a:t>
            </a:r>
            <a:r>
              <a:rPr dirty="0" sz="2000">
                <a:latin typeface="Calibri"/>
                <a:cs typeface="Calibri"/>
              </a:rPr>
              <a:t>assist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by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“pulling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itself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up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by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its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bootstraps.”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13335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ACEA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record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making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difference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Atlantic </a:t>
            </a:r>
            <a:r>
              <a:rPr dirty="0" sz="2000" spc="-10">
                <a:latin typeface="Calibri"/>
                <a:cs typeface="Calibri"/>
              </a:rPr>
              <a:t>County. </a:t>
            </a:r>
            <a:r>
              <a:rPr dirty="0" sz="2000">
                <a:latin typeface="Calibri"/>
                <a:cs typeface="Calibri"/>
              </a:rPr>
              <a:t>We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want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bring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this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drive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experience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small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part</a:t>
            </a:r>
            <a:r>
              <a:rPr dirty="0" sz="2000" spc="-25">
                <a:latin typeface="Calibri"/>
                <a:cs typeface="Calibri"/>
              </a:rPr>
              <a:t> of </a:t>
            </a:r>
            <a:r>
              <a:rPr dirty="0" sz="2000">
                <a:latin typeface="Calibri"/>
                <a:cs typeface="Calibri"/>
              </a:rPr>
              <a:t>Atlantic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City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demonstrate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that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meaningful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change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is </a:t>
            </a:r>
            <a:r>
              <a:rPr dirty="0" sz="2000" spc="-10">
                <a:latin typeface="Calibri"/>
                <a:cs typeface="Calibri"/>
              </a:rPr>
              <a:t>possible.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2000" b="1" i="1">
                <a:latin typeface="Calibri"/>
                <a:cs typeface="Calibri"/>
              </a:rPr>
              <a:t>We</a:t>
            </a:r>
            <a:r>
              <a:rPr dirty="0" sz="2000" spc="-40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need</a:t>
            </a:r>
            <a:r>
              <a:rPr dirty="0" sz="2000" spc="-30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your</a:t>
            </a:r>
            <a:r>
              <a:rPr dirty="0" sz="2000" spc="-65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help</a:t>
            </a:r>
            <a:r>
              <a:rPr dirty="0" sz="2000" spc="-55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to</a:t>
            </a:r>
            <a:r>
              <a:rPr dirty="0" sz="2000" spc="-50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finance</a:t>
            </a:r>
            <a:r>
              <a:rPr dirty="0" sz="2000" spc="-55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this</a:t>
            </a:r>
            <a:r>
              <a:rPr dirty="0" sz="2000" spc="-50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program</a:t>
            </a:r>
            <a:r>
              <a:rPr dirty="0" sz="2000" spc="-60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to</a:t>
            </a:r>
            <a:r>
              <a:rPr dirty="0" sz="2000" spc="-40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initiate</a:t>
            </a:r>
            <a:r>
              <a:rPr dirty="0" sz="2000" spc="-70" b="1" i="1">
                <a:latin typeface="Calibri"/>
                <a:cs typeface="Calibri"/>
              </a:rPr>
              <a:t> </a:t>
            </a:r>
            <a:r>
              <a:rPr dirty="0" sz="2000" spc="-10" b="1" i="1">
                <a:latin typeface="Calibri"/>
                <a:cs typeface="Calibri"/>
              </a:rPr>
              <a:t>economic</a:t>
            </a:r>
            <a:r>
              <a:rPr dirty="0" sz="2000" spc="-10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change</a:t>
            </a:r>
            <a:r>
              <a:rPr dirty="0" sz="2000" spc="-60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in</a:t>
            </a:r>
            <a:r>
              <a:rPr dirty="0" sz="2000" spc="-50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the</a:t>
            </a:r>
            <a:r>
              <a:rPr dirty="0" sz="2000" spc="-40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Ducktown</a:t>
            </a:r>
            <a:r>
              <a:rPr dirty="0" sz="2000" spc="-45" b="1" i="1">
                <a:latin typeface="Calibri"/>
                <a:cs typeface="Calibri"/>
              </a:rPr>
              <a:t> </a:t>
            </a:r>
            <a:r>
              <a:rPr dirty="0" sz="2000" spc="-10" b="1" i="1">
                <a:latin typeface="Calibri"/>
                <a:cs typeface="Calibri"/>
              </a:rPr>
              <a:t>neighborhood.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8080" y="2174748"/>
            <a:ext cx="4376927" cy="36484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92527" y="558006"/>
            <a:ext cx="3707129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Program</a:t>
            </a:r>
            <a:r>
              <a:rPr dirty="0" spc="-240"/>
              <a:t> </a:t>
            </a:r>
            <a:r>
              <a:rPr dirty="0" spc="-10"/>
              <a:t>Outline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15329" cy="685799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355715" y="1614551"/>
            <a:ext cx="5475605" cy="478155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2700" marR="116839">
              <a:lnSpc>
                <a:spcPts val="2160"/>
              </a:lnSpc>
              <a:spcBef>
                <a:spcPts val="375"/>
              </a:spcBef>
            </a:pP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profit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company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may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contribute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qualified </a:t>
            </a:r>
            <a:r>
              <a:rPr dirty="0" sz="2000">
                <a:latin typeface="Calibri"/>
                <a:cs typeface="Calibri"/>
              </a:rPr>
              <a:t>neighborhood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New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Jersey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receive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$1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$1 </a:t>
            </a:r>
            <a:r>
              <a:rPr dirty="0" sz="2000">
                <a:latin typeface="Calibri"/>
                <a:cs typeface="Calibri"/>
              </a:rPr>
              <a:t>tax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credit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year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contribution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(Tax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Year </a:t>
            </a:r>
            <a:r>
              <a:rPr dirty="0" sz="2000" spc="-10">
                <a:latin typeface="Calibri"/>
                <a:cs typeface="Calibri"/>
              </a:rPr>
              <a:t>2021)</a:t>
            </a:r>
            <a:endParaRPr sz="2000">
              <a:latin typeface="Calibri"/>
              <a:cs typeface="Calibri"/>
            </a:endParaRPr>
          </a:p>
          <a:p>
            <a:pPr marL="698500" indent="-228600">
              <a:lnSpc>
                <a:spcPts val="2280"/>
              </a:lnSpc>
              <a:spcBef>
                <a:spcPts val="92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2000">
                <a:latin typeface="Calibri"/>
                <a:cs typeface="Calibri"/>
              </a:rPr>
              <a:t>Contributions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may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made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from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$25,000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to</a:t>
            </a:r>
            <a:endParaRPr sz="2000">
              <a:latin typeface="Calibri"/>
              <a:cs typeface="Calibri"/>
            </a:endParaRPr>
          </a:p>
          <a:p>
            <a:pPr marL="698500">
              <a:lnSpc>
                <a:spcPts val="2280"/>
              </a:lnSpc>
            </a:pPr>
            <a:r>
              <a:rPr dirty="0" sz="2000" spc="-10">
                <a:latin typeface="Calibri"/>
                <a:cs typeface="Calibri"/>
              </a:rPr>
              <a:t>$1,000,000</a:t>
            </a:r>
            <a:endParaRPr sz="2000">
              <a:latin typeface="Calibri"/>
              <a:cs typeface="Calibri"/>
            </a:endParaRPr>
          </a:p>
          <a:p>
            <a:pPr marL="698500" marR="64769" indent="-228600">
              <a:lnSpc>
                <a:spcPts val="2160"/>
              </a:lnSpc>
              <a:spcBef>
                <a:spcPts val="123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2000" spc="-45">
                <a:latin typeface="Calibri"/>
                <a:cs typeface="Calibri"/>
              </a:rPr>
              <a:t>Tax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credit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issued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corporate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business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tax, </a:t>
            </a:r>
            <a:r>
              <a:rPr dirty="0" sz="2000">
                <a:latin typeface="Calibri"/>
                <a:cs typeface="Calibri"/>
              </a:rPr>
              <a:t>public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utilities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excise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tax,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gross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income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tax, </a:t>
            </a:r>
            <a:r>
              <a:rPr dirty="0" sz="2000">
                <a:latin typeface="Calibri"/>
                <a:cs typeface="Calibri"/>
              </a:rPr>
              <a:t>insurance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premium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tax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public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utilities </a:t>
            </a:r>
            <a:r>
              <a:rPr dirty="0" sz="2000">
                <a:latin typeface="Calibri"/>
                <a:cs typeface="Calibri"/>
              </a:rPr>
              <a:t>franchise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tax</a:t>
            </a:r>
            <a:endParaRPr sz="2000">
              <a:latin typeface="Calibri"/>
              <a:cs typeface="Calibri"/>
            </a:endParaRPr>
          </a:p>
          <a:p>
            <a:pPr marL="698500" marR="5080" indent="-228600">
              <a:lnSpc>
                <a:spcPts val="2160"/>
              </a:lnSpc>
              <a:spcBef>
                <a:spcPts val="12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2000">
                <a:latin typeface="Calibri"/>
                <a:cs typeface="Calibri"/>
              </a:rPr>
              <a:t>Must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pick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least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neighborhoods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order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of </a:t>
            </a:r>
            <a:r>
              <a:rPr dirty="0" sz="2000" spc="-10">
                <a:latin typeface="Calibri"/>
                <a:cs typeface="Calibri"/>
              </a:rPr>
              <a:t>priority</a:t>
            </a:r>
            <a:endParaRPr sz="2000">
              <a:latin typeface="Calibri"/>
              <a:cs typeface="Calibri"/>
            </a:endParaRPr>
          </a:p>
          <a:p>
            <a:pPr algn="just" marL="698500" marR="410209" indent="-228600">
              <a:lnSpc>
                <a:spcPts val="2160"/>
              </a:lnSpc>
              <a:spcBef>
                <a:spcPts val="1200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000">
                <a:latin typeface="Calibri"/>
                <a:cs typeface="Calibri"/>
              </a:rPr>
              <a:t>Must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fill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four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page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“Neighborhood Revitalization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45">
                <a:latin typeface="Calibri"/>
                <a:cs typeface="Calibri"/>
              </a:rPr>
              <a:t>Tax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Credit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Program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Business </a:t>
            </a:r>
            <a:r>
              <a:rPr dirty="0" sz="2000">
                <a:latin typeface="Calibri"/>
                <a:cs typeface="Calibri"/>
              </a:rPr>
              <a:t>Entity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Application”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4169" y="1149871"/>
            <a:ext cx="3707129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Program</a:t>
            </a:r>
            <a:r>
              <a:rPr dirty="0" spc="-240"/>
              <a:t> </a:t>
            </a:r>
            <a:r>
              <a:rPr dirty="0" spc="-10"/>
              <a:t>Outline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4233545" marR="143510">
              <a:lnSpc>
                <a:spcPts val="2590"/>
              </a:lnSpc>
              <a:spcBef>
                <a:spcPts val="425"/>
              </a:spcBef>
            </a:pPr>
            <a:r>
              <a:rPr dirty="0"/>
              <a:t>On</a:t>
            </a:r>
            <a:r>
              <a:rPr dirty="0" spc="-25"/>
              <a:t> </a:t>
            </a:r>
            <a:r>
              <a:rPr dirty="0"/>
              <a:t>November</a:t>
            </a:r>
            <a:r>
              <a:rPr dirty="0" spc="-10"/>
              <a:t> </a:t>
            </a:r>
            <a:r>
              <a:rPr dirty="0"/>
              <a:t>22</a:t>
            </a:r>
            <a:r>
              <a:rPr dirty="0" baseline="24305" sz="2400"/>
              <a:t>nd</a:t>
            </a:r>
            <a:r>
              <a:rPr dirty="0" sz="2400"/>
              <a:t>,</a:t>
            </a:r>
            <a:r>
              <a:rPr dirty="0" sz="2400" spc="-35"/>
              <a:t> </a:t>
            </a:r>
            <a:r>
              <a:rPr dirty="0" sz="2400"/>
              <a:t>the</a:t>
            </a:r>
            <a:r>
              <a:rPr dirty="0" sz="2400" spc="-20"/>
              <a:t> </a:t>
            </a:r>
            <a:r>
              <a:rPr dirty="0" sz="2400"/>
              <a:t>NJDCA</a:t>
            </a:r>
            <a:r>
              <a:rPr dirty="0" sz="2400" spc="-45"/>
              <a:t> </a:t>
            </a:r>
            <a:r>
              <a:rPr dirty="0" sz="2400"/>
              <a:t>will</a:t>
            </a:r>
            <a:r>
              <a:rPr dirty="0" sz="2400" spc="-35"/>
              <a:t> </a:t>
            </a:r>
            <a:r>
              <a:rPr dirty="0" sz="2400"/>
              <a:t>advertise</a:t>
            </a:r>
            <a:r>
              <a:rPr dirty="0" sz="2400" spc="-20"/>
              <a:t> </a:t>
            </a:r>
            <a:r>
              <a:rPr dirty="0" sz="2400" spc="-25"/>
              <a:t>the </a:t>
            </a:r>
            <a:r>
              <a:rPr dirty="0" sz="2400"/>
              <a:t>eligible</a:t>
            </a:r>
            <a:r>
              <a:rPr dirty="0" sz="2400" spc="-55"/>
              <a:t> </a:t>
            </a:r>
            <a:r>
              <a:rPr dirty="0" sz="2400"/>
              <a:t>neighborhoods</a:t>
            </a:r>
            <a:r>
              <a:rPr dirty="0" sz="2400" spc="-30"/>
              <a:t> </a:t>
            </a:r>
            <a:r>
              <a:rPr dirty="0" sz="2400"/>
              <a:t>and</a:t>
            </a:r>
            <a:r>
              <a:rPr dirty="0" sz="2400" spc="-40"/>
              <a:t> </a:t>
            </a:r>
            <a:r>
              <a:rPr dirty="0" sz="2400"/>
              <a:t>businesses</a:t>
            </a:r>
            <a:r>
              <a:rPr dirty="0" sz="2400" spc="-30"/>
              <a:t> </a:t>
            </a:r>
            <a:r>
              <a:rPr dirty="0" sz="2400"/>
              <a:t>make</a:t>
            </a:r>
            <a:r>
              <a:rPr dirty="0" sz="2400" spc="-55"/>
              <a:t> </a:t>
            </a:r>
            <a:r>
              <a:rPr dirty="0" sz="2400" spc="-10"/>
              <a:t>their contributions</a:t>
            </a:r>
            <a:endParaRPr sz="2400"/>
          </a:p>
          <a:p>
            <a:pPr marL="4918710" marR="54610" indent="-228600">
              <a:lnSpc>
                <a:spcPts val="2590"/>
              </a:lnSpc>
              <a:spcBef>
                <a:spcPts val="1205"/>
              </a:spcBef>
              <a:buFont typeface="Arial"/>
              <a:buChar char="•"/>
              <a:tabLst>
                <a:tab pos="4919345" algn="l"/>
              </a:tabLst>
            </a:pPr>
            <a:r>
              <a:rPr dirty="0" spc="-10"/>
              <a:t>Interested</a:t>
            </a:r>
            <a:r>
              <a:rPr dirty="0" spc="-50"/>
              <a:t> </a:t>
            </a:r>
            <a:r>
              <a:rPr dirty="0"/>
              <a:t>business</a:t>
            </a:r>
            <a:r>
              <a:rPr dirty="0" spc="-20"/>
              <a:t> </a:t>
            </a:r>
            <a:r>
              <a:rPr dirty="0"/>
              <a:t>must</a:t>
            </a:r>
            <a:r>
              <a:rPr dirty="0" spc="-40"/>
              <a:t> </a:t>
            </a:r>
            <a:r>
              <a:rPr dirty="0"/>
              <a:t>submit</a:t>
            </a:r>
            <a:r>
              <a:rPr dirty="0" spc="-40"/>
              <a:t> </a:t>
            </a:r>
            <a:r>
              <a:rPr dirty="0" spc="-10"/>
              <a:t>their </a:t>
            </a:r>
            <a:r>
              <a:rPr dirty="0"/>
              <a:t>“Neighborhood</a:t>
            </a:r>
            <a:r>
              <a:rPr dirty="0" spc="-70"/>
              <a:t> </a:t>
            </a:r>
            <a:r>
              <a:rPr dirty="0" spc="-10"/>
              <a:t>Revitalization</a:t>
            </a:r>
            <a:r>
              <a:rPr dirty="0" spc="-75"/>
              <a:t> </a:t>
            </a:r>
            <a:r>
              <a:rPr dirty="0" spc="-45"/>
              <a:t>Tax</a:t>
            </a:r>
            <a:r>
              <a:rPr dirty="0" spc="-50"/>
              <a:t> </a:t>
            </a:r>
            <a:r>
              <a:rPr dirty="0" spc="-10"/>
              <a:t>Credit </a:t>
            </a:r>
            <a:r>
              <a:rPr dirty="0"/>
              <a:t>Program</a:t>
            </a:r>
            <a:r>
              <a:rPr dirty="0" spc="-80"/>
              <a:t> </a:t>
            </a:r>
            <a:r>
              <a:rPr dirty="0"/>
              <a:t>Business</a:t>
            </a:r>
            <a:r>
              <a:rPr dirty="0" spc="-55"/>
              <a:t> </a:t>
            </a:r>
            <a:r>
              <a:rPr dirty="0"/>
              <a:t>Entity</a:t>
            </a:r>
            <a:r>
              <a:rPr dirty="0" spc="-50"/>
              <a:t> </a:t>
            </a:r>
            <a:r>
              <a:rPr dirty="0"/>
              <a:t>Application”</a:t>
            </a:r>
            <a:r>
              <a:rPr dirty="0" spc="-70"/>
              <a:t> </a:t>
            </a:r>
            <a:r>
              <a:rPr dirty="0"/>
              <a:t>as</a:t>
            </a:r>
            <a:r>
              <a:rPr dirty="0" spc="-50"/>
              <a:t> </a:t>
            </a:r>
            <a:r>
              <a:rPr dirty="0" spc="-20"/>
              <a:t>soon </a:t>
            </a:r>
            <a:r>
              <a:rPr dirty="0"/>
              <a:t>as</a:t>
            </a:r>
            <a:r>
              <a:rPr dirty="0" spc="-10"/>
              <a:t> possible!!!</a:t>
            </a:r>
          </a:p>
          <a:p>
            <a:pPr marL="4919345" marR="30480" indent="-228600">
              <a:lnSpc>
                <a:spcPts val="2590"/>
              </a:lnSpc>
              <a:spcBef>
                <a:spcPts val="1210"/>
              </a:spcBef>
              <a:buFont typeface="Arial"/>
              <a:buChar char="•"/>
              <a:tabLst>
                <a:tab pos="4919345" algn="l"/>
              </a:tabLst>
            </a:pPr>
            <a:r>
              <a:rPr dirty="0"/>
              <a:t>A</a:t>
            </a:r>
            <a:r>
              <a:rPr dirty="0" spc="-45"/>
              <a:t> </a:t>
            </a:r>
            <a:r>
              <a:rPr dirty="0"/>
              <a:t>minimum</a:t>
            </a:r>
            <a:r>
              <a:rPr dirty="0" spc="-50"/>
              <a:t>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/>
              <a:t>three</a:t>
            </a:r>
            <a:r>
              <a:rPr dirty="0" spc="-20"/>
              <a:t> </a:t>
            </a:r>
            <a:r>
              <a:rPr dirty="0"/>
              <a:t>neighborhoods,</a:t>
            </a:r>
            <a:r>
              <a:rPr dirty="0" spc="-10"/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 spc="-50"/>
              <a:t>a </a:t>
            </a:r>
            <a:r>
              <a:rPr dirty="0"/>
              <a:t>maximum</a:t>
            </a:r>
            <a:r>
              <a:rPr dirty="0" spc="-70"/>
              <a:t>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/>
              <a:t>ten</a:t>
            </a:r>
            <a:r>
              <a:rPr dirty="0" spc="-40"/>
              <a:t> </a:t>
            </a:r>
            <a:r>
              <a:rPr dirty="0"/>
              <a:t>neighborhoods</a:t>
            </a:r>
            <a:r>
              <a:rPr dirty="0" spc="-15"/>
              <a:t> </a:t>
            </a:r>
            <a:r>
              <a:rPr dirty="0"/>
              <a:t>will</a:t>
            </a:r>
            <a:r>
              <a:rPr dirty="0" spc="-35"/>
              <a:t> </a:t>
            </a:r>
            <a:r>
              <a:rPr dirty="0"/>
              <a:t>be</a:t>
            </a:r>
            <a:r>
              <a:rPr dirty="0" spc="-20"/>
              <a:t> </a:t>
            </a:r>
            <a:r>
              <a:rPr dirty="0" spc="-10"/>
              <a:t>listed </a:t>
            </a:r>
            <a:r>
              <a:rPr dirty="0"/>
              <a:t>in</a:t>
            </a:r>
            <a:r>
              <a:rPr dirty="0" spc="-25"/>
              <a:t> </a:t>
            </a:r>
            <a:r>
              <a:rPr dirty="0"/>
              <a:t>order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 spc="-10"/>
              <a:t>priority</a:t>
            </a:r>
          </a:p>
          <a:p>
            <a:pPr marL="4919345" indent="-228600">
              <a:lnSpc>
                <a:spcPct val="100000"/>
              </a:lnSpc>
              <a:spcBef>
                <a:spcPts val="880"/>
              </a:spcBef>
              <a:buFont typeface="Arial"/>
              <a:buChar char="•"/>
              <a:tabLst>
                <a:tab pos="4919345" algn="l"/>
              </a:tabLst>
            </a:pPr>
            <a:r>
              <a:rPr dirty="0"/>
              <a:t>Send</a:t>
            </a:r>
            <a:r>
              <a:rPr dirty="0" spc="-20"/>
              <a:t> </a:t>
            </a:r>
            <a:r>
              <a:rPr dirty="0"/>
              <a:t>no</a:t>
            </a:r>
            <a:r>
              <a:rPr dirty="0" spc="-20"/>
              <a:t> </a:t>
            </a:r>
            <a:r>
              <a:rPr dirty="0"/>
              <a:t>money</a:t>
            </a:r>
            <a:r>
              <a:rPr dirty="0" spc="-15"/>
              <a:t> </a:t>
            </a:r>
            <a:r>
              <a:rPr dirty="0"/>
              <a:t>at</a:t>
            </a:r>
            <a:r>
              <a:rPr dirty="0" spc="-25"/>
              <a:t> </a:t>
            </a:r>
            <a:r>
              <a:rPr dirty="0"/>
              <a:t>this</a:t>
            </a:r>
            <a:r>
              <a:rPr dirty="0" spc="-20"/>
              <a:t> </a:t>
            </a:r>
            <a:r>
              <a:rPr dirty="0" spc="-10"/>
              <a:t>time!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38751" cy="6849783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5081778" y="2116073"/>
            <a:ext cx="6309360" cy="0"/>
          </a:xfrm>
          <a:custGeom>
            <a:avLst/>
            <a:gdLst/>
            <a:ahLst/>
            <a:cxnLst/>
            <a:rect l="l" t="t" r="r" b="b"/>
            <a:pathLst>
              <a:path w="6309359" h="0">
                <a:moveTo>
                  <a:pt x="0" y="0"/>
                </a:moveTo>
                <a:lnTo>
                  <a:pt x="6309360" y="0"/>
                </a:lnTo>
              </a:path>
            </a:pathLst>
          </a:custGeom>
          <a:ln w="19812">
            <a:solidFill>
              <a:srgbClr val="3A7EC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59" y="0"/>
            <a:ext cx="1115568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8527" y="263587"/>
            <a:ext cx="3707129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Program</a:t>
            </a:r>
            <a:r>
              <a:rPr dirty="0" spc="-240"/>
              <a:t> </a:t>
            </a:r>
            <a:r>
              <a:rPr dirty="0" spc="-10"/>
              <a:t>Outline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95989" y="1136365"/>
            <a:ext cx="11026140" cy="5328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9695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December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15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last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day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New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Jersey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Department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Community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Affairs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receive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10">
                <a:latin typeface="Calibri"/>
                <a:cs typeface="Calibri"/>
              </a:rPr>
              <a:t> “Neighborhood Revitalization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Tax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Credit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Program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Business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Entity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Application”</a:t>
            </a:r>
            <a:endParaRPr sz="1800">
              <a:latin typeface="Calibri"/>
              <a:cs typeface="Calibri"/>
            </a:endParaRPr>
          </a:p>
          <a:p>
            <a:pPr marL="697865" marR="54991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1800">
                <a:latin typeface="Calibri"/>
                <a:cs typeface="Calibri"/>
              </a:rPr>
              <a:t>Before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end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year,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NJDCA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will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determine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which neighborhood</a:t>
            </a:r>
            <a:r>
              <a:rPr dirty="0" u="sng" sz="1800" spc="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projects</a:t>
            </a:r>
            <a:r>
              <a:rPr dirty="0" u="sng" sz="18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will</a:t>
            </a:r>
            <a:r>
              <a:rPr dirty="0" u="sng" sz="18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</a:t>
            </a:r>
            <a:r>
              <a:rPr dirty="0" u="sng" sz="18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funded,</a:t>
            </a:r>
            <a:r>
              <a:rPr dirty="0" u="sng" sz="18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dirty="0" u="sng" sz="18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which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business</a:t>
            </a:r>
            <a:r>
              <a:rPr dirty="0" u="sng" sz="1800" spc="-4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contributions</a:t>
            </a:r>
            <a:r>
              <a:rPr dirty="0" u="sng" sz="1800" spc="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will be</a:t>
            </a:r>
            <a:r>
              <a:rPr dirty="0" u="sng" sz="18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accepted</a:t>
            </a:r>
            <a:endParaRPr sz="1800">
              <a:latin typeface="Calibri"/>
              <a:cs typeface="Calibri"/>
            </a:endParaRPr>
          </a:p>
          <a:p>
            <a:pPr marL="698500" marR="290195" indent="-2286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1800">
                <a:latin typeface="Calibri"/>
                <a:cs typeface="Calibri"/>
              </a:rPr>
              <a:t>If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business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contribution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accepted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NJDCA,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business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will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informed,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contribution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check </a:t>
            </a:r>
            <a:r>
              <a:rPr dirty="0" sz="1800">
                <a:latin typeface="Calibri"/>
                <a:cs typeface="Calibri"/>
              </a:rPr>
              <a:t>must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 sent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overnight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business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NJDCA</a:t>
            </a:r>
            <a:endParaRPr sz="1800">
              <a:latin typeface="Calibri"/>
              <a:cs typeface="Calibri"/>
            </a:endParaRPr>
          </a:p>
          <a:p>
            <a:pPr marL="697865" marR="81915" indent="-2286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NJDCA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will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issue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tax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certificate form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that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will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provide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dollar-</a:t>
            </a:r>
            <a:r>
              <a:rPr dirty="0" sz="1800" spc="-20">
                <a:latin typeface="Calibri"/>
                <a:cs typeface="Calibri"/>
              </a:rPr>
              <a:t>for-</a:t>
            </a:r>
            <a:r>
              <a:rPr dirty="0" sz="1800">
                <a:latin typeface="Calibri"/>
                <a:cs typeface="Calibri"/>
              </a:rPr>
              <a:t>dollar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credit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against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following </a:t>
            </a:r>
            <a:r>
              <a:rPr dirty="0" sz="1800" spc="-10">
                <a:latin typeface="Calibri"/>
                <a:cs typeface="Calibri"/>
              </a:rPr>
              <a:t>taxes </a:t>
            </a:r>
            <a:r>
              <a:rPr dirty="0" sz="1800">
                <a:latin typeface="Calibri"/>
                <a:cs typeface="Calibri"/>
              </a:rPr>
              <a:t>though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only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tax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selected</a:t>
            </a:r>
            <a:endParaRPr sz="1800">
              <a:latin typeface="Calibri"/>
              <a:cs typeface="Calibri"/>
            </a:endParaRPr>
          </a:p>
          <a:p>
            <a:pPr lvl="1" marL="11557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dirty="0" sz="1800">
                <a:latin typeface="Calibri"/>
                <a:cs typeface="Calibri"/>
              </a:rPr>
              <a:t>Corporate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business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tax</a:t>
            </a:r>
            <a:endParaRPr sz="1800">
              <a:latin typeface="Calibri"/>
              <a:cs typeface="Calibri"/>
            </a:endParaRPr>
          </a:p>
          <a:p>
            <a:pPr lvl="1" marL="11557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dirty="0" sz="1800">
                <a:latin typeface="Calibri"/>
                <a:cs typeface="Calibri"/>
              </a:rPr>
              <a:t>Public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utilities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excise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tax</a:t>
            </a:r>
            <a:endParaRPr sz="1800">
              <a:latin typeface="Calibri"/>
              <a:cs typeface="Calibri"/>
            </a:endParaRPr>
          </a:p>
          <a:p>
            <a:pPr lvl="1" marL="11557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dirty="0" sz="1800">
                <a:latin typeface="Calibri"/>
                <a:cs typeface="Calibri"/>
              </a:rPr>
              <a:t>Gross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income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tax</a:t>
            </a:r>
            <a:endParaRPr sz="1800">
              <a:latin typeface="Calibri"/>
              <a:cs typeface="Calibri"/>
            </a:endParaRPr>
          </a:p>
          <a:p>
            <a:pPr lvl="1" marL="11557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dirty="0" sz="1800">
                <a:latin typeface="Calibri"/>
                <a:cs typeface="Calibri"/>
              </a:rPr>
              <a:t>Insurance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premium</a:t>
            </a:r>
            <a:r>
              <a:rPr dirty="0" sz="1800" spc="-25">
                <a:latin typeface="Calibri"/>
                <a:cs typeface="Calibri"/>
              </a:rPr>
              <a:t> tax</a:t>
            </a:r>
            <a:endParaRPr sz="1800">
              <a:latin typeface="Calibri"/>
              <a:cs typeface="Calibri"/>
            </a:endParaRPr>
          </a:p>
          <a:p>
            <a:pPr lvl="1" marL="11557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dirty="0" sz="1800">
                <a:latin typeface="Calibri"/>
                <a:cs typeface="Calibri"/>
              </a:rPr>
              <a:t>Public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utilities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franchise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tax</a:t>
            </a:r>
            <a:endParaRPr sz="1800">
              <a:latin typeface="Calibri"/>
              <a:cs typeface="Calibri"/>
            </a:endParaRPr>
          </a:p>
          <a:p>
            <a:pPr marL="697865" marR="5080" indent="-2286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tax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credit must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used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totality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year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contribution is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made,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tax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credit is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issued.</a:t>
            </a:r>
            <a:r>
              <a:rPr dirty="0" sz="1800" spc="3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Unused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tax </a:t>
            </a:r>
            <a:r>
              <a:rPr dirty="0" sz="1800">
                <a:latin typeface="Calibri"/>
                <a:cs typeface="Calibri"/>
              </a:rPr>
              <a:t>credits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may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not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used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any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other</a:t>
            </a:r>
            <a:r>
              <a:rPr dirty="0" sz="1800" spc="-10">
                <a:latin typeface="Calibri"/>
                <a:cs typeface="Calibri"/>
              </a:rPr>
              <a:t> year.</a:t>
            </a:r>
            <a:endParaRPr sz="18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(Ref: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u="sng" sz="1800" spc="-1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https://www.nj.gov/dca/divisions/dhcr/offices/docs/nrtc/guide_doc_for_business_entities.pdf</a:t>
            </a:r>
            <a:r>
              <a:rPr dirty="0" sz="1800" spc="-1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1362" y="2168652"/>
            <a:ext cx="3635300" cy="328574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8527" y="263587"/>
            <a:ext cx="429768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Proposed</a:t>
            </a:r>
            <a:r>
              <a:rPr dirty="0" spc="-155"/>
              <a:t> </a:t>
            </a:r>
            <a:r>
              <a:rPr dirty="0" spc="-10"/>
              <a:t>Activities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56451" y="1247314"/>
            <a:ext cx="8166734" cy="4805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900" spc="-10">
                <a:latin typeface="Calibri"/>
                <a:cs typeface="Calibri"/>
              </a:rPr>
              <a:t>Revitalize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Ducktown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includes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many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community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endorsed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objectives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that</a:t>
            </a:r>
            <a:r>
              <a:rPr dirty="0" sz="1900" spc="-7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have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been </a:t>
            </a:r>
            <a:r>
              <a:rPr dirty="0" sz="1900">
                <a:latin typeface="Calibri"/>
                <a:cs typeface="Calibri"/>
              </a:rPr>
              <a:t>identified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as</a:t>
            </a:r>
            <a:r>
              <a:rPr dirty="0" sz="1900" spc="-7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critical</a:t>
            </a:r>
            <a:r>
              <a:rPr dirty="0" sz="1900" spc="-7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for</a:t>
            </a:r>
            <a:r>
              <a:rPr dirty="0" sz="1900" spc="-7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improving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outcomes</a:t>
            </a:r>
            <a:r>
              <a:rPr dirty="0" sz="1900" spc="-7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for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neighborhood</a:t>
            </a:r>
            <a:endParaRPr sz="1900">
              <a:latin typeface="Calibri"/>
              <a:cs typeface="Calibri"/>
            </a:endParaRPr>
          </a:p>
          <a:p>
            <a:pPr marL="12700" marR="405130">
              <a:lnSpc>
                <a:spcPct val="100000"/>
              </a:lnSpc>
            </a:pPr>
            <a:r>
              <a:rPr dirty="0" sz="1900">
                <a:latin typeface="Calibri"/>
                <a:cs typeface="Calibri"/>
              </a:rPr>
              <a:t>residents.</a:t>
            </a:r>
            <a:r>
              <a:rPr dirty="0" sz="1900" spc="32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Measurable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outcomes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are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associated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with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each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activity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and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are </a:t>
            </a:r>
            <a:r>
              <a:rPr dirty="0" sz="1900" spc="-10">
                <a:latin typeface="Calibri"/>
                <a:cs typeface="Calibri"/>
              </a:rPr>
              <a:t>presented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herein.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All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the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activities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proposed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are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included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in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the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approved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plan.</a:t>
            </a:r>
            <a:endParaRPr sz="1900">
              <a:latin typeface="Calibri"/>
              <a:cs typeface="Calibri"/>
            </a:endParaRPr>
          </a:p>
          <a:p>
            <a:pPr marL="469900" marR="179070" indent="-228600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 sz="1900" spc="-10">
                <a:latin typeface="Calibri"/>
                <a:cs typeface="Calibri"/>
              </a:rPr>
              <a:t>Abandoned/Foreclosed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Property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Rehabilitations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(Joint</a:t>
            </a:r>
            <a:r>
              <a:rPr dirty="0" sz="1900" spc="-8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project</a:t>
            </a:r>
            <a:r>
              <a:rPr dirty="0" sz="1900" spc="-8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with</a:t>
            </a:r>
            <a:r>
              <a:rPr dirty="0" sz="1900" spc="-7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Atlantic </a:t>
            </a:r>
            <a:r>
              <a:rPr dirty="0" sz="1900">
                <a:latin typeface="Calibri"/>
                <a:cs typeface="Calibri"/>
              </a:rPr>
              <a:t>County</a:t>
            </a:r>
            <a:r>
              <a:rPr dirty="0" sz="1900" spc="-7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Improvement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Authority)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Implementation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activities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A.4;</a:t>
            </a:r>
            <a:r>
              <a:rPr dirty="0" sz="1900" spc="-7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A.7;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J.3a;</a:t>
            </a:r>
            <a:r>
              <a:rPr dirty="0" sz="1900" spc="-80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J.3h</a:t>
            </a:r>
            <a:endParaRPr sz="1900">
              <a:latin typeface="Calibri"/>
              <a:cs typeface="Calibri"/>
            </a:endParaRPr>
          </a:p>
          <a:p>
            <a:pPr marL="469900" indent="-229235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 sz="1900" spc="-10">
                <a:latin typeface="Calibri"/>
                <a:cs typeface="Calibri"/>
              </a:rPr>
              <a:t>Façade</a:t>
            </a:r>
            <a:r>
              <a:rPr dirty="0" sz="1900" spc="-8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improvement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program.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Implementation</a:t>
            </a:r>
            <a:r>
              <a:rPr dirty="0" sz="1900" spc="-7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Activity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A.6</a:t>
            </a:r>
            <a:endParaRPr sz="1900">
              <a:latin typeface="Calibri"/>
              <a:cs typeface="Calibri"/>
            </a:endParaRPr>
          </a:p>
          <a:p>
            <a:pPr marL="469900" indent="-229235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 sz="1900" spc="-30">
                <a:latin typeface="Calibri"/>
                <a:cs typeface="Calibri"/>
              </a:rPr>
              <a:t>Trash</a:t>
            </a:r>
            <a:r>
              <a:rPr dirty="0" sz="1900" spc="-7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Abatement.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Implementation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Activity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A.9</a:t>
            </a:r>
            <a:endParaRPr sz="1900">
              <a:latin typeface="Calibri"/>
              <a:cs typeface="Calibri"/>
            </a:endParaRPr>
          </a:p>
          <a:p>
            <a:pPr marL="469900" indent="-229235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 sz="1900">
                <a:latin typeface="Calibri"/>
                <a:cs typeface="Calibri"/>
              </a:rPr>
              <a:t>Placemaking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enhancements.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Implementation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activity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B.7</a:t>
            </a:r>
            <a:endParaRPr sz="1900">
              <a:latin typeface="Calibri"/>
              <a:cs typeface="Calibri"/>
            </a:endParaRPr>
          </a:p>
          <a:p>
            <a:pPr marL="469900" indent="-229235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 sz="1900">
                <a:latin typeface="Calibri"/>
                <a:cs typeface="Calibri"/>
              </a:rPr>
              <a:t>Seed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funding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for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new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enterprises.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Implementation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activity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G.1a</a:t>
            </a:r>
            <a:endParaRPr sz="1900">
              <a:latin typeface="Calibri"/>
              <a:cs typeface="Calibri"/>
            </a:endParaRPr>
          </a:p>
          <a:p>
            <a:pPr marL="469900" indent="-229235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 sz="1900">
                <a:latin typeface="Calibri"/>
                <a:cs typeface="Calibri"/>
              </a:rPr>
              <a:t>Mutual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aid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program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set-</a:t>
            </a:r>
            <a:r>
              <a:rPr dirty="0" sz="1900">
                <a:latin typeface="Calibri"/>
                <a:cs typeface="Calibri"/>
              </a:rPr>
              <a:t>up.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Implementation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activity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J.1b</a:t>
            </a:r>
            <a:endParaRPr sz="1900">
              <a:latin typeface="Calibri"/>
              <a:cs typeface="Calibri"/>
            </a:endParaRPr>
          </a:p>
          <a:p>
            <a:pPr marL="469900" indent="-229235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 sz="1900">
                <a:latin typeface="Calibri"/>
                <a:cs typeface="Calibri"/>
              </a:rPr>
              <a:t>Adult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education/GED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classes</a:t>
            </a:r>
            <a:r>
              <a:rPr dirty="0" sz="1900" spc="-7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sponsorship.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Implementation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activity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J.2b</a:t>
            </a:r>
            <a:endParaRPr sz="1900">
              <a:latin typeface="Calibri"/>
              <a:cs typeface="Calibri"/>
            </a:endParaRPr>
          </a:p>
          <a:p>
            <a:pPr marL="469900" indent="-229235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 sz="1900" spc="-25">
                <a:latin typeface="Calibri"/>
                <a:cs typeface="Calibri"/>
              </a:rPr>
              <a:t>Workforce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training/immigration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assistance.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Implementation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activity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J.1d;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J.2c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527" y="263587"/>
            <a:ext cx="660209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Ducktown</a:t>
            </a:r>
            <a:r>
              <a:rPr dirty="0" spc="-100"/>
              <a:t> </a:t>
            </a:r>
            <a:r>
              <a:rPr dirty="0"/>
              <a:t>NRTC</a:t>
            </a:r>
            <a:r>
              <a:rPr dirty="0" spc="-120"/>
              <a:t> </a:t>
            </a:r>
            <a:r>
              <a:rPr dirty="0"/>
              <a:t>Budget</a:t>
            </a:r>
            <a:r>
              <a:rPr dirty="0" spc="-105"/>
              <a:t> </a:t>
            </a:r>
            <a:r>
              <a:rPr dirty="0" spc="-20"/>
              <a:t>2021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177551" y="1053268"/>
          <a:ext cx="9390380" cy="55251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7640"/>
                <a:gridCol w="449580"/>
                <a:gridCol w="109855"/>
                <a:gridCol w="822325"/>
                <a:gridCol w="109854"/>
                <a:gridCol w="855345"/>
                <a:gridCol w="109854"/>
                <a:gridCol w="909954"/>
                <a:gridCol w="109854"/>
                <a:gridCol w="3201035"/>
              </a:tblGrid>
              <a:tr h="170815">
                <a:tc>
                  <a:txBody>
                    <a:bodyPr/>
                    <a:lstStyle/>
                    <a:p>
                      <a:pPr marL="60960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 spc="-10" b="1">
                          <a:latin typeface="Calibri"/>
                          <a:cs typeface="Calibri"/>
                        </a:rPr>
                        <a:t>Uses: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 spc="-20" b="1">
                          <a:latin typeface="Calibri"/>
                          <a:cs typeface="Calibri"/>
                        </a:rPr>
                        <a:t>NRTC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020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 spc="-10" b="1">
                          <a:latin typeface="Calibri"/>
                          <a:cs typeface="Calibri"/>
                        </a:rPr>
                        <a:t>Other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857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 spc="-10" b="1">
                          <a:latin typeface="Calibri"/>
                          <a:cs typeface="Calibri"/>
                        </a:rPr>
                        <a:t>Total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marL="60960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 b="1">
                          <a:latin typeface="Calibri"/>
                          <a:cs typeface="Calibri"/>
                        </a:rPr>
                        <a:t>Housing</a:t>
                      </a:r>
                      <a:r>
                        <a:rPr dirty="0" sz="10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b="1"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1000" spc="-10" b="1">
                          <a:latin typeface="Calibri"/>
                          <a:cs typeface="Calibri"/>
                        </a:rPr>
                        <a:t>Economic</a:t>
                      </a:r>
                      <a:r>
                        <a:rPr dirty="0" sz="10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latin typeface="Calibri"/>
                          <a:cs typeface="Calibri"/>
                        </a:rPr>
                        <a:t>Development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marL="60960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Abandoned</a:t>
                      </a:r>
                      <a:r>
                        <a:rPr dirty="0" sz="10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Housing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120,000.00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1493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 spc="2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120,000.00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11760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 spc="215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240,000.00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homes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50% NRTC</a:t>
                      </a:r>
                      <a:r>
                        <a:rPr dirty="0" sz="1000" spc="1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50%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Luxury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Tax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(hard</a:t>
                      </a:r>
                      <a:r>
                        <a:rPr dirty="0" sz="1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soft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 cost)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marL="60960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Housing</a:t>
                      </a:r>
                      <a:r>
                        <a:rPr dirty="0" sz="10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Rehabilitation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125,000.00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1493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 spc="2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125,000.00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11760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 spc="215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250,000.00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Five</a:t>
                      </a:r>
                      <a:r>
                        <a:rPr dirty="0" sz="1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homes</a:t>
                      </a:r>
                      <a:r>
                        <a:rPr dirty="0" sz="1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Leveraging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ACIA</a:t>
                      </a:r>
                      <a:r>
                        <a:rPr dirty="0" sz="1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CDBG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Programs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marL="60960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Commercial</a:t>
                      </a:r>
                      <a:r>
                        <a:rPr dirty="0" sz="1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Façade</a:t>
                      </a:r>
                      <a:r>
                        <a:rPr dirty="0" sz="10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Improvements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 spc="4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60,000.00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255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 spc="215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60,000.00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11760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 spc="215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120,000.00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Twelve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businesses -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50%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NRTC,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50%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Owner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marL="60960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Workforce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Training</a:t>
                      </a:r>
                      <a:r>
                        <a:rPr dirty="0" sz="1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Small</a:t>
                      </a:r>
                      <a:r>
                        <a:rPr dirty="0" sz="1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Business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Recovery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 spc="4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15,000.00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1165"/>
                        </a:lnSpc>
                        <a:spcBef>
                          <a:spcPts val="85"/>
                        </a:spcBef>
                        <a:tabLst>
                          <a:tab pos="583565" algn="l"/>
                        </a:tabLst>
                      </a:pPr>
                      <a:r>
                        <a:rPr dirty="0" sz="1000" spc="-5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0" spc="-50">
                          <a:latin typeface="Calibri"/>
                          <a:cs typeface="Calibri"/>
                        </a:rPr>
                        <a:t>-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014">
                        <a:lnSpc>
                          <a:spcPts val="1165"/>
                        </a:lnSpc>
                        <a:spcBef>
                          <a:spcPts val="85"/>
                        </a:spcBef>
                        <a:tabLst>
                          <a:tab pos="236220" algn="l"/>
                        </a:tabLst>
                      </a:pPr>
                      <a:r>
                        <a:rPr dirty="0" sz="1000" spc="-5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15,000.00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Leveraging</a:t>
                      </a:r>
                      <a:r>
                        <a:rPr dirty="0" sz="1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ACCC,</a:t>
                      </a:r>
                      <a:r>
                        <a:rPr dirty="0" sz="1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B&amp;GC</a:t>
                      </a:r>
                      <a:r>
                        <a:rPr dirty="0" sz="1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Programs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marL="60960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Microenterprises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 spc="4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10,000.00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165"/>
                        </a:lnSpc>
                        <a:spcBef>
                          <a:spcPts val="85"/>
                        </a:spcBef>
                        <a:tabLst>
                          <a:tab pos="583565" algn="l"/>
                        </a:tabLst>
                      </a:pPr>
                      <a:r>
                        <a:rPr dirty="0" sz="1000" spc="-5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0" spc="-50">
                          <a:latin typeface="Calibri"/>
                          <a:cs typeface="Calibri"/>
                        </a:rPr>
                        <a:t>-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014">
                        <a:lnSpc>
                          <a:spcPts val="1165"/>
                        </a:lnSpc>
                        <a:spcBef>
                          <a:spcPts val="85"/>
                        </a:spcBef>
                        <a:tabLst>
                          <a:tab pos="236220" algn="l"/>
                        </a:tabLst>
                      </a:pPr>
                      <a:r>
                        <a:rPr dirty="0" sz="1000" spc="-5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10,000.00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Leveraging</a:t>
                      </a:r>
                      <a:r>
                        <a:rPr dirty="0" sz="1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ACEA</a:t>
                      </a:r>
                      <a:r>
                        <a:rPr dirty="0" sz="10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Experience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marL="6032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Home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Buyer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Assistance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 spc="4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12,500.00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15570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 spc="2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287,500.00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1239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 spc="215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300,000.00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Leveraging</a:t>
                      </a:r>
                      <a:r>
                        <a:rPr dirty="0" sz="10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AtlantiCare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Foundation,</a:t>
                      </a:r>
                      <a:r>
                        <a:rPr dirty="0" sz="1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CDBG,</a:t>
                      </a:r>
                      <a:r>
                        <a:rPr dirty="0" sz="10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ACIA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marL="6032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Childcare</a:t>
                      </a:r>
                      <a:r>
                        <a:rPr dirty="0" sz="1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Training</a:t>
                      </a:r>
                      <a:r>
                        <a:rPr dirty="0" sz="1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Certifications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165"/>
                        </a:lnSpc>
                        <a:spcBef>
                          <a:spcPts val="85"/>
                        </a:spcBef>
                        <a:tabLst>
                          <a:tab pos="240029" algn="l"/>
                        </a:tabLst>
                      </a:pPr>
                      <a:r>
                        <a:rPr dirty="0" sz="1000" spc="-5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5,000.00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7635">
                        <a:lnSpc>
                          <a:spcPts val="1165"/>
                        </a:lnSpc>
                        <a:spcBef>
                          <a:spcPts val="85"/>
                        </a:spcBef>
                        <a:tabLst>
                          <a:tab pos="292100" algn="l"/>
                        </a:tabLst>
                      </a:pPr>
                      <a:r>
                        <a:rPr dirty="0" sz="1000" spc="-5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5,000.00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Leveraging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services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offered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by</a:t>
                      </a:r>
                      <a:r>
                        <a:rPr dirty="0" sz="1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American</a:t>
                      </a:r>
                      <a:r>
                        <a:rPr dirty="0" sz="1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Red</a:t>
                      </a:r>
                      <a:r>
                        <a:rPr dirty="0" sz="1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Cross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marL="6032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Youth</a:t>
                      </a:r>
                      <a:r>
                        <a:rPr dirty="0" sz="1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Employment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165"/>
                        </a:lnSpc>
                        <a:spcBef>
                          <a:spcPts val="85"/>
                        </a:spcBef>
                        <a:tabLst>
                          <a:tab pos="240029" algn="l"/>
                        </a:tabLst>
                      </a:pPr>
                      <a:r>
                        <a:rPr dirty="0" sz="1000" spc="-5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5,000.00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7635">
                        <a:lnSpc>
                          <a:spcPts val="1165"/>
                        </a:lnSpc>
                        <a:spcBef>
                          <a:spcPts val="85"/>
                        </a:spcBef>
                        <a:tabLst>
                          <a:tab pos="292100" algn="l"/>
                        </a:tabLst>
                      </a:pPr>
                      <a:r>
                        <a:rPr dirty="0" sz="1000" spc="-5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5,000.00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Leveraging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programs</a:t>
                      </a:r>
                      <a:r>
                        <a:rPr dirty="0" sz="1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provided</a:t>
                      </a:r>
                      <a:r>
                        <a:rPr dirty="0" sz="1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by</a:t>
                      </a:r>
                      <a:r>
                        <a:rPr dirty="0" sz="10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Boys</a:t>
                      </a:r>
                      <a:r>
                        <a:rPr dirty="0" sz="1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Girls</a:t>
                      </a:r>
                      <a:r>
                        <a:rPr dirty="0" sz="1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Club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marL="6032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 spc="-10" b="1">
                          <a:latin typeface="Calibri"/>
                          <a:cs typeface="Calibri"/>
                        </a:rPr>
                        <a:t>Subtotal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0858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 spc="-25" b="1">
                          <a:latin typeface="Calibri"/>
                          <a:cs typeface="Calibri"/>
                        </a:rPr>
                        <a:t>68%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 b="1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 spc="-10" b="1">
                          <a:latin typeface="Calibri"/>
                          <a:cs typeface="Calibri"/>
                        </a:rPr>
                        <a:t> 352,500.00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1239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 b="1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 spc="2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latin typeface="Calibri"/>
                          <a:cs typeface="Calibri"/>
                        </a:rPr>
                        <a:t>592,500.00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09220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 b="1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 spc="215" b="1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000" spc="-10" b="1">
                          <a:latin typeface="Calibri"/>
                          <a:cs typeface="Calibri"/>
                        </a:rPr>
                        <a:t>945,000.00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marL="6032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 spc="-10" b="1">
                          <a:latin typeface="Calibri"/>
                          <a:cs typeface="Calibri"/>
                        </a:rPr>
                        <a:t>Complimentary</a:t>
                      </a:r>
                      <a:r>
                        <a:rPr dirty="0" sz="1000" spc="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latin typeface="Calibri"/>
                          <a:cs typeface="Calibri"/>
                        </a:rPr>
                        <a:t>Activities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marL="6032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Multi-Cultural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Summer</a:t>
                      </a:r>
                      <a:r>
                        <a:rPr dirty="0" sz="10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Camp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165"/>
                        </a:lnSpc>
                        <a:spcBef>
                          <a:spcPts val="85"/>
                        </a:spcBef>
                        <a:tabLst>
                          <a:tab pos="240029" algn="l"/>
                        </a:tabLst>
                      </a:pPr>
                      <a:r>
                        <a:rPr dirty="0" sz="1000" spc="-5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2,500.00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9539">
                        <a:lnSpc>
                          <a:spcPts val="1165"/>
                        </a:lnSpc>
                        <a:spcBef>
                          <a:spcPts val="85"/>
                        </a:spcBef>
                        <a:tabLst>
                          <a:tab pos="236220" algn="l"/>
                        </a:tabLst>
                      </a:pPr>
                      <a:r>
                        <a:rPr dirty="0" sz="1000" spc="-5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5,000.00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8270">
                        <a:lnSpc>
                          <a:spcPts val="1165"/>
                        </a:lnSpc>
                        <a:spcBef>
                          <a:spcPts val="85"/>
                        </a:spcBef>
                        <a:tabLst>
                          <a:tab pos="292100" algn="l"/>
                        </a:tabLst>
                      </a:pPr>
                      <a:r>
                        <a:rPr dirty="0" sz="1000" spc="-5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7,500.00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Leveraging</a:t>
                      </a:r>
                      <a:r>
                        <a:rPr dirty="0" sz="1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Atlantic</a:t>
                      </a:r>
                      <a:r>
                        <a:rPr dirty="0" sz="1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City</a:t>
                      </a:r>
                      <a:r>
                        <a:rPr dirty="0" sz="10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Mayor</a:t>
                      </a:r>
                      <a:r>
                        <a:rPr dirty="0" sz="10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Small's</a:t>
                      </a:r>
                      <a:r>
                        <a:rPr dirty="0" sz="1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Initiative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marL="6032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Organizing &amp;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Supporting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Events/Tours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165"/>
                        </a:lnSpc>
                        <a:spcBef>
                          <a:spcPts val="85"/>
                        </a:spcBef>
                        <a:tabLst>
                          <a:tab pos="240029" algn="l"/>
                        </a:tabLst>
                      </a:pPr>
                      <a:r>
                        <a:rPr dirty="0" sz="1000" spc="-5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5,000.00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165"/>
                        </a:lnSpc>
                        <a:spcBef>
                          <a:spcPts val="85"/>
                        </a:spcBef>
                        <a:tabLst>
                          <a:tab pos="582930" algn="l"/>
                        </a:tabLst>
                      </a:pPr>
                      <a:r>
                        <a:rPr dirty="0" sz="1000" spc="-5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0" spc="-50">
                          <a:latin typeface="Calibri"/>
                          <a:cs typeface="Calibri"/>
                        </a:rPr>
                        <a:t>-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8270">
                        <a:lnSpc>
                          <a:spcPts val="1165"/>
                        </a:lnSpc>
                        <a:spcBef>
                          <a:spcPts val="85"/>
                        </a:spcBef>
                        <a:tabLst>
                          <a:tab pos="292100" algn="l"/>
                        </a:tabLst>
                      </a:pPr>
                      <a:r>
                        <a:rPr dirty="0" sz="1000" spc="-5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5,000.00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Leveraging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Support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1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AtlantiCare</a:t>
                      </a:r>
                      <a:r>
                        <a:rPr dirty="0" sz="1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ACCC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marL="6032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Build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Ducktown</a:t>
                      </a:r>
                      <a:r>
                        <a:rPr dirty="0" sz="1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Arts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District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 spc="4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10,000.00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382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 spc="215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10,000.00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650">
                        <a:lnSpc>
                          <a:spcPts val="1165"/>
                        </a:lnSpc>
                        <a:spcBef>
                          <a:spcPts val="85"/>
                        </a:spcBef>
                        <a:tabLst>
                          <a:tab pos="236220" algn="l"/>
                        </a:tabLst>
                      </a:pPr>
                      <a:r>
                        <a:rPr dirty="0" sz="1000" spc="-5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20,000.00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Leveraging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Stockton,</a:t>
                      </a:r>
                      <a:r>
                        <a:rPr dirty="0" sz="1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Mudgirls,</a:t>
                      </a:r>
                      <a:r>
                        <a:rPr dirty="0" sz="1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ACAF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involvement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marL="59690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Ducktown</a:t>
                      </a:r>
                      <a:r>
                        <a:rPr dirty="0" sz="1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CDC</a:t>
                      </a:r>
                      <a:r>
                        <a:rPr dirty="0" sz="1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Capacity</a:t>
                      </a:r>
                      <a:r>
                        <a:rPr dirty="0" sz="1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Building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65"/>
                        </a:lnSpc>
                        <a:spcBef>
                          <a:spcPts val="85"/>
                        </a:spcBef>
                        <a:tabLst>
                          <a:tab pos="240029" algn="l"/>
                        </a:tabLst>
                      </a:pPr>
                      <a:r>
                        <a:rPr dirty="0" sz="1000" spc="-5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5,000.00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30175">
                        <a:lnSpc>
                          <a:spcPts val="1165"/>
                        </a:lnSpc>
                        <a:spcBef>
                          <a:spcPts val="85"/>
                        </a:spcBef>
                        <a:tabLst>
                          <a:tab pos="236220" algn="l"/>
                        </a:tabLst>
                      </a:pPr>
                      <a:r>
                        <a:rPr dirty="0" sz="1000" spc="-5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2,000.00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8270">
                        <a:lnSpc>
                          <a:spcPts val="1165"/>
                        </a:lnSpc>
                        <a:spcBef>
                          <a:spcPts val="85"/>
                        </a:spcBef>
                        <a:tabLst>
                          <a:tab pos="292100" algn="l"/>
                        </a:tabLst>
                      </a:pPr>
                      <a:r>
                        <a:rPr dirty="0" sz="1000" spc="-5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7,000.00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Leveraging</a:t>
                      </a:r>
                      <a:r>
                        <a:rPr dirty="0" sz="1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ACCF</a:t>
                      </a:r>
                      <a:r>
                        <a:rPr dirty="0" sz="1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Grant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marL="59690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Microgrants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Neighborhood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Projects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65"/>
                        </a:lnSpc>
                        <a:spcBef>
                          <a:spcPts val="85"/>
                        </a:spcBef>
                        <a:tabLst>
                          <a:tab pos="239395" algn="l"/>
                        </a:tabLst>
                      </a:pPr>
                      <a:r>
                        <a:rPr dirty="0" sz="1000" spc="-5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8,000.00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65"/>
                        </a:lnSpc>
                        <a:spcBef>
                          <a:spcPts val="85"/>
                        </a:spcBef>
                        <a:tabLst>
                          <a:tab pos="582930" algn="l"/>
                        </a:tabLst>
                      </a:pPr>
                      <a:r>
                        <a:rPr dirty="0" sz="1000" spc="-5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0" spc="-50">
                          <a:latin typeface="Calibri"/>
                          <a:cs typeface="Calibri"/>
                        </a:rPr>
                        <a:t>-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8270">
                        <a:lnSpc>
                          <a:spcPts val="1165"/>
                        </a:lnSpc>
                        <a:spcBef>
                          <a:spcPts val="85"/>
                        </a:spcBef>
                        <a:tabLst>
                          <a:tab pos="292100" algn="l"/>
                        </a:tabLst>
                      </a:pPr>
                      <a:r>
                        <a:rPr dirty="0" sz="1000" spc="-5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8,000.00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Leveraging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support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1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AtlantiCare,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ACSID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marL="59690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Ducktown</a:t>
                      </a:r>
                      <a:r>
                        <a:rPr dirty="0" sz="10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Marketing</a:t>
                      </a:r>
                      <a:r>
                        <a:rPr dirty="0" sz="10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Campaign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65"/>
                        </a:lnSpc>
                        <a:spcBef>
                          <a:spcPts val="85"/>
                        </a:spcBef>
                        <a:tabLst>
                          <a:tab pos="239395" algn="l"/>
                        </a:tabLst>
                      </a:pPr>
                      <a:r>
                        <a:rPr dirty="0" sz="1000" spc="-5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8,000.00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8270">
                        <a:lnSpc>
                          <a:spcPts val="1165"/>
                        </a:lnSpc>
                        <a:spcBef>
                          <a:spcPts val="85"/>
                        </a:spcBef>
                        <a:tabLst>
                          <a:tab pos="292100" algn="l"/>
                        </a:tabLst>
                      </a:pPr>
                      <a:r>
                        <a:rPr dirty="0" sz="1000" spc="-5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8,000.00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Leveraging</a:t>
                      </a:r>
                      <a:r>
                        <a:rPr dirty="0" sz="1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MeetAC</a:t>
                      </a:r>
                      <a:r>
                        <a:rPr dirty="0" sz="1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Marketing</a:t>
                      </a:r>
                      <a:r>
                        <a:rPr dirty="0" sz="10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Campaign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marL="59690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Grants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Planning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Services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 spc="4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25,000.00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65"/>
                        </a:lnSpc>
                        <a:spcBef>
                          <a:spcPts val="85"/>
                        </a:spcBef>
                        <a:tabLst>
                          <a:tab pos="582295" algn="l"/>
                        </a:tabLst>
                      </a:pPr>
                      <a:r>
                        <a:rPr dirty="0" sz="1000" spc="-5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0" spc="-50">
                          <a:latin typeface="Calibri"/>
                          <a:cs typeface="Calibri"/>
                        </a:rPr>
                        <a:t>-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1285">
                        <a:lnSpc>
                          <a:spcPts val="1165"/>
                        </a:lnSpc>
                        <a:spcBef>
                          <a:spcPts val="85"/>
                        </a:spcBef>
                        <a:tabLst>
                          <a:tab pos="236220" algn="l"/>
                        </a:tabLst>
                      </a:pPr>
                      <a:r>
                        <a:rPr dirty="0" sz="1000" spc="-5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25,000.00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Consultant</a:t>
                      </a:r>
                      <a:r>
                        <a:rPr dirty="0" sz="10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Services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marL="59690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Neighborhood</a:t>
                      </a:r>
                      <a:r>
                        <a:rPr dirty="0" sz="100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Ambassadors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 spc="4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15,000.00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1285">
                        <a:lnSpc>
                          <a:spcPts val="1165"/>
                        </a:lnSpc>
                        <a:spcBef>
                          <a:spcPts val="85"/>
                        </a:spcBef>
                        <a:tabLst>
                          <a:tab pos="236220" algn="l"/>
                        </a:tabLst>
                      </a:pPr>
                      <a:r>
                        <a:rPr dirty="0" sz="1000" spc="-5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15,000.00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Leveraging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CRDA</a:t>
                      </a:r>
                      <a:r>
                        <a:rPr dirty="0" sz="1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0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SID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services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marL="59690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 spc="-10" b="1">
                          <a:latin typeface="Calibri"/>
                          <a:cs typeface="Calibri"/>
                        </a:rPr>
                        <a:t>Subtotal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09220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 spc="-25" b="1">
                          <a:latin typeface="Calibri"/>
                          <a:cs typeface="Calibri"/>
                        </a:rPr>
                        <a:t>15%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 b="1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 spc="4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latin typeface="Calibri"/>
                          <a:cs typeface="Calibri"/>
                        </a:rPr>
                        <a:t>78,500.00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650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 b="1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 spc="215" b="1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000" spc="-10" b="1">
                          <a:latin typeface="Calibri"/>
                          <a:cs typeface="Calibri"/>
                        </a:rPr>
                        <a:t>17,000.00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18110">
                        <a:lnSpc>
                          <a:spcPts val="1165"/>
                        </a:lnSpc>
                        <a:spcBef>
                          <a:spcPts val="85"/>
                        </a:spcBef>
                        <a:tabLst>
                          <a:tab pos="236220" algn="l"/>
                        </a:tabLst>
                      </a:pPr>
                      <a:r>
                        <a:rPr dirty="0" sz="1000" spc="-50" b="1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 b="1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0" spc="-10" b="1">
                          <a:latin typeface="Calibri"/>
                          <a:cs typeface="Calibri"/>
                        </a:rPr>
                        <a:t>95,500.00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59690">
                        <a:lnSpc>
                          <a:spcPts val="1165"/>
                        </a:lnSpc>
                        <a:spcBef>
                          <a:spcPts val="240"/>
                        </a:spcBef>
                      </a:pPr>
                      <a:r>
                        <a:rPr dirty="0" sz="1000" spc="-10" b="1">
                          <a:latin typeface="Calibri"/>
                          <a:cs typeface="Calibri"/>
                        </a:rPr>
                        <a:t>Total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1165"/>
                        </a:lnSpc>
                        <a:spcBef>
                          <a:spcPts val="240"/>
                        </a:spcBef>
                      </a:pPr>
                      <a:r>
                        <a:rPr dirty="0" u="dbl" sz="10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dbl" sz="10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$ </a:t>
                      </a:r>
                      <a:r>
                        <a:rPr dirty="0" u="dbl" sz="10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431,000.00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1165"/>
                        </a:lnSpc>
                        <a:spcBef>
                          <a:spcPts val="240"/>
                        </a:spcBef>
                      </a:pPr>
                      <a:r>
                        <a:rPr dirty="0" u="dbl" sz="10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dbl" sz="10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$</a:t>
                      </a:r>
                      <a:r>
                        <a:rPr dirty="0" u="dbl" sz="1000" spc="225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dbl" sz="10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609,500.00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6520">
                        <a:lnSpc>
                          <a:spcPts val="1165"/>
                        </a:lnSpc>
                        <a:spcBef>
                          <a:spcPts val="240"/>
                        </a:spcBef>
                      </a:pPr>
                      <a:r>
                        <a:rPr dirty="0" u="dbl" sz="10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dbl" sz="10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$ </a:t>
                      </a:r>
                      <a:r>
                        <a:rPr dirty="0" u="dbl" sz="10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1,040,500.00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marL="60960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 spc="-10" b="1">
                          <a:latin typeface="Calibri"/>
                          <a:cs typeface="Calibri"/>
                        </a:rPr>
                        <a:t>Administration/Personnel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marL="60960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ACEA</a:t>
                      </a:r>
                      <a:r>
                        <a:rPr dirty="0" sz="1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Administration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 spc="-25">
                          <a:latin typeface="Calibri"/>
                          <a:cs typeface="Calibri"/>
                        </a:rPr>
                        <a:t>8%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 spc="4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40,000.00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255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 spc="215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36,000.00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ts val="1165"/>
                        </a:lnSpc>
                        <a:spcBef>
                          <a:spcPts val="85"/>
                        </a:spcBef>
                        <a:tabLst>
                          <a:tab pos="236220" algn="l"/>
                        </a:tabLst>
                      </a:pPr>
                      <a:r>
                        <a:rPr dirty="0" sz="1000" spc="-5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76,000.00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60960">
                        <a:lnSpc>
                          <a:spcPts val="1165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Ducktown</a:t>
                      </a:r>
                      <a:r>
                        <a:rPr dirty="0" sz="10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CDC</a:t>
                      </a:r>
                      <a:r>
                        <a:rPr dirty="0" sz="1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Community</a:t>
                      </a:r>
                      <a:r>
                        <a:rPr dirty="0" sz="1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Outreach</a:t>
                      </a:r>
                      <a:r>
                        <a:rPr dirty="0" sz="10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Coor.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07950">
                        <a:lnSpc>
                          <a:spcPts val="1165"/>
                        </a:lnSpc>
                        <a:spcBef>
                          <a:spcPts val="240"/>
                        </a:spcBef>
                      </a:pPr>
                      <a:r>
                        <a:rPr dirty="0" sz="1000" spc="-25">
                          <a:latin typeface="Calibri"/>
                          <a:cs typeface="Calibri"/>
                        </a:rPr>
                        <a:t>10%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1165"/>
                        </a:lnSpc>
                        <a:spcBef>
                          <a:spcPts val="240"/>
                        </a:spcBef>
                      </a:pPr>
                      <a:r>
                        <a:rPr dirty="0" u="sng" sz="1000" spc="-1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$</a:t>
                      </a:r>
                      <a:r>
                        <a:rPr dirty="0" u="sng" sz="1000" spc="455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00" spc="-1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50,000.00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1165"/>
                        </a:lnSpc>
                        <a:spcBef>
                          <a:spcPts val="240"/>
                        </a:spcBef>
                        <a:tabLst>
                          <a:tab pos="584200" algn="l"/>
                        </a:tabLst>
                      </a:pP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00" spc="-5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$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u="sng" sz="1000" spc="-5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-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ts val="1165"/>
                        </a:lnSpc>
                        <a:spcBef>
                          <a:spcPts val="240"/>
                        </a:spcBef>
                        <a:tabLst>
                          <a:tab pos="264795" algn="l"/>
                        </a:tabLst>
                      </a:pP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00" spc="-5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$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u="sng" sz="1000" spc="-1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50,000.00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marL="60960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 spc="-10" b="1">
                          <a:latin typeface="Calibri"/>
                          <a:cs typeface="Calibri"/>
                        </a:rPr>
                        <a:t>Subtotal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 b="1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 spc="4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latin typeface="Calibri"/>
                          <a:cs typeface="Calibri"/>
                        </a:rPr>
                        <a:t>90,000.00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 b="1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 spc="215" b="1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000" spc="-10" b="1">
                          <a:latin typeface="Calibri"/>
                          <a:cs typeface="Calibri"/>
                        </a:rPr>
                        <a:t>36,000.00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0858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 b="1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 spc="215" b="1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000" spc="-10" b="1">
                          <a:latin typeface="Calibri"/>
                          <a:cs typeface="Calibri"/>
                        </a:rPr>
                        <a:t>126,000.00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521,000.00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1493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 spc="2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645,500.00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01600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1,166,500.00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marL="60960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 b="1">
                          <a:latin typeface="Calibri"/>
                          <a:cs typeface="Calibri"/>
                        </a:rPr>
                        <a:t>Maximum</a:t>
                      </a:r>
                      <a:r>
                        <a:rPr dirty="0" sz="10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latin typeface="Calibri"/>
                          <a:cs typeface="Calibri"/>
                        </a:rPr>
                        <a:t>Grant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7556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 spc="-20" b="1">
                          <a:latin typeface="Calibri"/>
                          <a:cs typeface="Calibri"/>
                        </a:rPr>
                        <a:t>100%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dirty="0" sz="1000" b="1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00" spc="-10" b="1">
                          <a:latin typeface="Calibri"/>
                          <a:cs typeface="Calibri"/>
                        </a:rPr>
                        <a:t> 521,000.00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9535" rIns="0" bIns="0" rtlCol="0" vert="horz">
            <a:spAutoFit/>
          </a:bodyPr>
          <a:lstStyle/>
          <a:p>
            <a:pPr marL="405765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Key</a:t>
            </a:r>
            <a:r>
              <a:rPr dirty="0" spc="-70"/>
              <a:t> </a:t>
            </a:r>
            <a:r>
              <a:rPr dirty="0"/>
              <a:t>Business</a:t>
            </a:r>
            <a:r>
              <a:rPr dirty="0" spc="-80"/>
              <a:t> </a:t>
            </a:r>
            <a:r>
              <a:rPr dirty="0" spc="-10"/>
              <a:t>Contribution Dates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4636135" cy="6858000"/>
            <a:chOff x="0" y="0"/>
            <a:chExt cx="4636135" cy="685800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4636135" cy="6858000"/>
            </a:xfrm>
            <a:custGeom>
              <a:avLst/>
              <a:gdLst/>
              <a:ahLst/>
              <a:cxnLst/>
              <a:rect l="l" t="t" r="r" b="b"/>
              <a:pathLst>
                <a:path w="4636135" h="6858000">
                  <a:moveTo>
                    <a:pt x="463600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636008" y="6858000"/>
                  </a:lnTo>
                  <a:lnTo>
                    <a:pt x="4636008" y="0"/>
                  </a:lnTo>
                  <a:close/>
                </a:path>
              </a:pathLst>
            </a:custGeom>
            <a:solidFill>
              <a:srgbClr val="A7937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0623" y="440436"/>
              <a:ext cx="3794759" cy="586587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84631" y="484631"/>
              <a:ext cx="3667125" cy="5739765"/>
            </a:xfrm>
            <a:custGeom>
              <a:avLst/>
              <a:gdLst/>
              <a:ahLst/>
              <a:cxnLst/>
              <a:rect l="l" t="t" r="r" b="b"/>
              <a:pathLst>
                <a:path w="3667125" h="5739765">
                  <a:moveTo>
                    <a:pt x="3666744" y="0"/>
                  </a:moveTo>
                  <a:lnTo>
                    <a:pt x="0" y="0"/>
                  </a:lnTo>
                  <a:lnTo>
                    <a:pt x="0" y="5739384"/>
                  </a:lnTo>
                  <a:lnTo>
                    <a:pt x="3666744" y="5739384"/>
                  </a:lnTo>
                  <a:lnTo>
                    <a:pt x="3666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84631" y="484631"/>
              <a:ext cx="3667125" cy="5739765"/>
            </a:xfrm>
            <a:custGeom>
              <a:avLst/>
              <a:gdLst/>
              <a:ahLst/>
              <a:cxnLst/>
              <a:rect l="l" t="t" r="r" b="b"/>
              <a:pathLst>
                <a:path w="3667125" h="5739765">
                  <a:moveTo>
                    <a:pt x="0" y="0"/>
                  </a:moveTo>
                  <a:lnTo>
                    <a:pt x="3666744" y="0"/>
                  </a:lnTo>
                  <a:lnTo>
                    <a:pt x="3666744" y="5739384"/>
                  </a:lnTo>
                  <a:lnTo>
                    <a:pt x="0" y="573938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C8CAC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4672" y="1202436"/>
              <a:ext cx="3026663" cy="16718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4672" y="4093464"/>
              <a:ext cx="3026664" cy="1173479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5195618" y="1898323"/>
            <a:ext cx="6264275" cy="3836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0665" marR="435609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b="1">
                <a:latin typeface="Calibri"/>
                <a:cs typeface="Calibri"/>
              </a:rPr>
              <a:t>November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22,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2021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Businesses Submit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Contribution Applications</a:t>
            </a:r>
            <a:endParaRPr sz="2000">
              <a:latin typeface="Calibri"/>
              <a:cs typeface="Calibri"/>
            </a:endParaRPr>
          </a:p>
          <a:p>
            <a:pPr lvl="1" marL="698500" marR="893444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2000">
                <a:latin typeface="Calibri"/>
                <a:cs typeface="Calibri"/>
              </a:rPr>
              <a:t>Applications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need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submitted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soon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as </a:t>
            </a:r>
            <a:r>
              <a:rPr dirty="0" sz="2000" spc="-10">
                <a:latin typeface="Calibri"/>
                <a:cs typeface="Calibri"/>
              </a:rPr>
              <a:t>possible!</a:t>
            </a:r>
            <a:endParaRPr sz="20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2000">
                <a:latin typeface="Calibri"/>
                <a:cs typeface="Calibri"/>
              </a:rPr>
              <a:t>First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come,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first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served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until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credits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fully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funded</a:t>
            </a:r>
            <a:endParaRPr sz="2000">
              <a:latin typeface="Calibri"/>
              <a:cs typeface="Calibri"/>
            </a:endParaRPr>
          </a:p>
          <a:p>
            <a:pPr marL="241300" marR="294005" indent="-229235">
              <a:lnSpc>
                <a:spcPct val="100000"/>
              </a:lnSpc>
              <a:spcBef>
                <a:spcPts val="17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b="1">
                <a:latin typeface="Calibri"/>
                <a:cs typeface="Calibri"/>
              </a:rPr>
              <a:t>By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December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31,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2021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DCA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will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determine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which </a:t>
            </a:r>
            <a:r>
              <a:rPr dirty="0" sz="2000">
                <a:latin typeface="Calibri"/>
                <a:cs typeface="Calibri"/>
              </a:rPr>
              <a:t>neighborhood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projects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will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funded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&amp;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which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business </a:t>
            </a:r>
            <a:r>
              <a:rPr dirty="0" sz="2000">
                <a:latin typeface="Calibri"/>
                <a:cs typeface="Calibri"/>
              </a:rPr>
              <a:t>contributions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will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accepted</a:t>
            </a:r>
            <a:endParaRPr sz="2000">
              <a:latin typeface="Calibri"/>
              <a:cs typeface="Calibri"/>
            </a:endParaRPr>
          </a:p>
          <a:p>
            <a:pPr algn="just" lvl="1" marL="697865" marR="508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000">
                <a:latin typeface="Calibri"/>
                <a:cs typeface="Calibri"/>
              </a:rPr>
              <a:t>If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business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contribution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accepted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by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NJDCA,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the </a:t>
            </a:r>
            <a:r>
              <a:rPr dirty="0" sz="2000">
                <a:latin typeface="Calibri"/>
                <a:cs typeface="Calibri"/>
              </a:rPr>
              <a:t>business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will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informed,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contribution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check </a:t>
            </a:r>
            <a:r>
              <a:rPr dirty="0" sz="2000">
                <a:latin typeface="Calibri"/>
                <a:cs typeface="Calibri"/>
              </a:rPr>
              <a:t>must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sent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overnight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by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business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NJDCA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AdminAssist</dc:creator>
  <dc:title>New Jersey Department of Community Affairs Neighborhood Revitalization Tax Credit Program  </dc:title>
  <dcterms:created xsi:type="dcterms:W3CDTF">2022-05-23T17:33:49Z</dcterms:created>
  <dcterms:modified xsi:type="dcterms:W3CDTF">2022-05-23T17:33:49Z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2021-09-23T00:00:00Z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2022-05-23T00:00:00Z</vt:filetime>
  </property>
</Properties>
</file>